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6"/>
  </p:notesMasterIdLst>
  <p:handoutMasterIdLst>
    <p:handoutMasterId r:id="rId37"/>
  </p:handoutMasterIdLst>
  <p:sldIdLst>
    <p:sldId id="275" r:id="rId2"/>
    <p:sldId id="257" r:id="rId3"/>
    <p:sldId id="265" r:id="rId4"/>
    <p:sldId id="276" r:id="rId5"/>
    <p:sldId id="284" r:id="rId6"/>
    <p:sldId id="308" r:id="rId7"/>
    <p:sldId id="266" r:id="rId8"/>
    <p:sldId id="281" r:id="rId9"/>
    <p:sldId id="289" r:id="rId10"/>
    <p:sldId id="290" r:id="rId11"/>
    <p:sldId id="291" r:id="rId12"/>
    <p:sldId id="277" r:id="rId13"/>
    <p:sldId id="278" r:id="rId14"/>
    <p:sldId id="287" r:id="rId15"/>
    <p:sldId id="288" r:id="rId16"/>
    <p:sldId id="283" r:id="rId17"/>
    <p:sldId id="285" r:id="rId18"/>
    <p:sldId id="293" r:id="rId19"/>
    <p:sldId id="294" r:id="rId20"/>
    <p:sldId id="295" r:id="rId21"/>
    <p:sldId id="296" r:id="rId22"/>
    <p:sldId id="309" r:id="rId23"/>
    <p:sldId id="301" r:id="rId24"/>
    <p:sldId id="310" r:id="rId25"/>
    <p:sldId id="312" r:id="rId26"/>
    <p:sldId id="297" r:id="rId27"/>
    <p:sldId id="300" r:id="rId28"/>
    <p:sldId id="304" r:id="rId29"/>
    <p:sldId id="299" r:id="rId30"/>
    <p:sldId id="298" r:id="rId31"/>
    <p:sldId id="311" r:id="rId32"/>
    <p:sldId id="302" r:id="rId33"/>
    <p:sldId id="306" r:id="rId34"/>
    <p:sldId id="269"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9" autoAdjust="0"/>
    <p:restoredTop sz="94660"/>
  </p:normalViewPr>
  <p:slideViewPr>
    <p:cSldViewPr snapToGrid="0">
      <p:cViewPr varScale="1">
        <p:scale>
          <a:sx n="61" d="100"/>
          <a:sy n="61" d="100"/>
        </p:scale>
        <p:origin x="43" y="6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1/10/2025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5"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a, </a:t>
            </a:r>
            <a:r>
              <a:rPr lang="ja-JP" altLang="en-US" sz="2000" dirty="0"/>
              <a:t>システム設計</a:t>
            </a:r>
            <a:endParaRPr lang="en-US" sz="2000" b="1"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3.</a:t>
            </a:r>
            <a:r>
              <a:rPr lang="ja-JP" altLang="en-US" dirty="0"/>
              <a:t>建設プロジェクトの解決策</a:t>
            </a:r>
            <a:br>
              <a:rPr lang="en-US" altLang="ja-JP" dirty="0"/>
            </a:br>
            <a:endParaRPr lang="en-US" dirty="0"/>
          </a:p>
        </p:txBody>
      </p:sp>
      <p:sp>
        <p:nvSpPr>
          <p:cNvPr id="7" name="TextBox 6">
            <a:extLst>
              <a:ext uri="{FF2B5EF4-FFF2-40B4-BE49-F238E27FC236}">
                <a16:creationId xmlns:a16="http://schemas.microsoft.com/office/drawing/2014/main" id="{62971378-5307-89EC-C95C-32B6A6D2E32C}"/>
              </a:ext>
            </a:extLst>
          </p:cNvPr>
          <p:cNvSpPr txBox="1"/>
          <p:nvPr/>
        </p:nvSpPr>
        <p:spPr>
          <a:xfrm>
            <a:off x="1608377" y="5301909"/>
            <a:ext cx="6593840" cy="400110"/>
          </a:xfrm>
          <a:prstGeom prst="rect">
            <a:avLst/>
          </a:prstGeom>
          <a:noFill/>
        </p:spPr>
        <p:txBody>
          <a:bodyPr wrap="square" rtlCol="0">
            <a:spAutoFit/>
          </a:bodyPr>
          <a:lstStyle/>
          <a:p>
            <a:pPr algn="ctr"/>
            <a:r>
              <a:rPr lang="ja-JP" altLang="en-US" sz="2000" dirty="0"/>
              <a:t>建物管理機能の分解ユースケース図</a:t>
            </a:r>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745D069-D872-9E96-570A-9A265F09AE72}"/>
              </a:ext>
            </a:extLst>
          </p:cNvPr>
          <p:cNvPicPr>
            <a:picLocks noChangeAspect="1"/>
          </p:cNvPicPr>
          <p:nvPr/>
        </p:nvPicPr>
        <p:blipFill>
          <a:blip r:embed="rId2"/>
          <a:stretch>
            <a:fillRect/>
          </a:stretch>
        </p:blipFill>
        <p:spPr>
          <a:xfrm>
            <a:off x="208941" y="1547550"/>
            <a:ext cx="8726118" cy="3762900"/>
          </a:xfrm>
          <a:prstGeom prst="rect">
            <a:avLst/>
          </a:prstGeom>
        </p:spPr>
      </p:pic>
    </p:spTree>
    <p:extLst>
      <p:ext uri="{BB962C8B-B14F-4D97-AF65-F5344CB8AC3E}">
        <p14:creationId xmlns:p14="http://schemas.microsoft.com/office/powerpoint/2010/main" val="3201652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a,</a:t>
            </a:r>
            <a:r>
              <a:rPr lang="ja-JP" altLang="en-US" sz="2000" dirty="0"/>
              <a:t>システム設計</a:t>
            </a:r>
            <a:endParaRPr lang="en-US" sz="2000" b="1"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3.</a:t>
            </a:r>
            <a:r>
              <a:rPr lang="ja-JP" altLang="en-US" dirty="0"/>
              <a:t>建設プロジェクトの解決策</a:t>
            </a:r>
            <a:br>
              <a:rPr lang="en-US" altLang="ja-JP" dirty="0"/>
            </a:br>
            <a:endParaRPr lang="en-US" dirty="0"/>
          </a:p>
        </p:txBody>
      </p:sp>
      <p:sp>
        <p:nvSpPr>
          <p:cNvPr id="7" name="TextBox 6">
            <a:extLst>
              <a:ext uri="{FF2B5EF4-FFF2-40B4-BE49-F238E27FC236}">
                <a16:creationId xmlns:a16="http://schemas.microsoft.com/office/drawing/2014/main" id="{62971378-5307-89EC-C95C-32B6A6D2E32C}"/>
              </a:ext>
            </a:extLst>
          </p:cNvPr>
          <p:cNvSpPr txBox="1"/>
          <p:nvPr/>
        </p:nvSpPr>
        <p:spPr>
          <a:xfrm>
            <a:off x="1585559" y="5309816"/>
            <a:ext cx="6593840" cy="400110"/>
          </a:xfrm>
          <a:prstGeom prst="rect">
            <a:avLst/>
          </a:prstGeom>
          <a:noFill/>
        </p:spPr>
        <p:txBody>
          <a:bodyPr wrap="square" rtlCol="0">
            <a:spAutoFit/>
          </a:bodyPr>
          <a:lstStyle/>
          <a:p>
            <a:pPr algn="ctr"/>
            <a:r>
              <a:rPr lang="ja-JP" altLang="en-US" sz="2000" dirty="0"/>
              <a:t>レポート機能の分解ユースケース図</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9018366-4B83-053F-FBBE-59510A720B29}"/>
              </a:ext>
            </a:extLst>
          </p:cNvPr>
          <p:cNvPicPr>
            <a:picLocks noChangeAspect="1"/>
          </p:cNvPicPr>
          <p:nvPr/>
        </p:nvPicPr>
        <p:blipFill>
          <a:blip r:embed="rId2"/>
          <a:stretch>
            <a:fillRect/>
          </a:stretch>
        </p:blipFill>
        <p:spPr>
          <a:xfrm>
            <a:off x="1085363" y="1538023"/>
            <a:ext cx="6973273" cy="3781953"/>
          </a:xfrm>
          <a:prstGeom prst="rect">
            <a:avLst/>
          </a:prstGeom>
        </p:spPr>
      </p:pic>
    </p:spTree>
    <p:extLst>
      <p:ext uri="{BB962C8B-B14F-4D97-AF65-F5344CB8AC3E}">
        <p14:creationId xmlns:p14="http://schemas.microsoft.com/office/powerpoint/2010/main" val="703704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b, </a:t>
            </a:r>
            <a:r>
              <a:rPr lang="ja-JP" altLang="en-US" sz="1800" dirty="0"/>
              <a:t>データベース</a:t>
            </a:r>
            <a:endParaRPr lang="en-US" sz="1800" b="1"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3.</a:t>
            </a:r>
            <a:r>
              <a:rPr lang="ja-JP" altLang="en-US"/>
              <a:t>建設プロジェクトの解決策</a:t>
            </a:r>
            <a:endParaRPr lang="en-US" dirty="0"/>
          </a:p>
        </p:txBody>
      </p:sp>
      <p:pic>
        <p:nvPicPr>
          <p:cNvPr id="8" name="Picture 7">
            <a:extLst>
              <a:ext uri="{FF2B5EF4-FFF2-40B4-BE49-F238E27FC236}">
                <a16:creationId xmlns:a16="http://schemas.microsoft.com/office/drawing/2014/main" id="{422F9A10-A28C-FD37-8F11-3C5FBC6F8FBE}"/>
              </a:ext>
            </a:extLst>
          </p:cNvPr>
          <p:cNvPicPr>
            <a:picLocks noChangeAspect="1"/>
          </p:cNvPicPr>
          <p:nvPr/>
        </p:nvPicPr>
        <p:blipFill>
          <a:blip r:embed="rId2"/>
          <a:stretch>
            <a:fillRect/>
          </a:stretch>
        </p:blipFill>
        <p:spPr>
          <a:xfrm>
            <a:off x="0" y="1653952"/>
            <a:ext cx="9144000" cy="4240880"/>
          </a:xfrm>
          <a:prstGeom prst="rect">
            <a:avLst/>
          </a:prstGeom>
        </p:spPr>
      </p:pic>
    </p:spTree>
    <p:extLst>
      <p:ext uri="{BB962C8B-B14F-4D97-AF65-F5344CB8AC3E}">
        <p14:creationId xmlns:p14="http://schemas.microsoft.com/office/powerpoint/2010/main" val="1620289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c, </a:t>
            </a:r>
            <a:r>
              <a:rPr lang="ja-JP" altLang="en-US" sz="2000" b="1" dirty="0"/>
              <a:t>業務プロセス</a:t>
            </a:r>
            <a:endParaRPr lang="en-US" sz="2000" b="1"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3.</a:t>
            </a:r>
            <a:r>
              <a:rPr lang="ja-JP" altLang="en-US" dirty="0"/>
              <a:t>建設プロジェクトの解決策</a:t>
            </a:r>
            <a:endParaRPr lang="en-US" dirty="0"/>
          </a:p>
        </p:txBody>
      </p:sp>
      <p:sp>
        <p:nvSpPr>
          <p:cNvPr id="11" name="TextBox 10">
            <a:extLst>
              <a:ext uri="{FF2B5EF4-FFF2-40B4-BE49-F238E27FC236}">
                <a16:creationId xmlns:a16="http://schemas.microsoft.com/office/drawing/2014/main" id="{69302F56-A7D9-B4C4-3587-EF62DDB871A2}"/>
              </a:ext>
            </a:extLst>
          </p:cNvPr>
          <p:cNvSpPr txBox="1"/>
          <p:nvPr/>
        </p:nvSpPr>
        <p:spPr>
          <a:xfrm>
            <a:off x="3647712" y="5970968"/>
            <a:ext cx="4572000" cy="400110"/>
          </a:xfrm>
          <a:prstGeom prst="rect">
            <a:avLst/>
          </a:prstGeom>
          <a:noFill/>
        </p:spPr>
        <p:txBody>
          <a:bodyPr wrap="square" rtlCol="0">
            <a:spAutoFit/>
          </a:bodyPr>
          <a:lstStyle/>
          <a:p>
            <a:pPr algn="ctr"/>
            <a:r>
              <a:rPr lang="ja-JP" altLang="en-US" sz="2000" dirty="0"/>
              <a:t>部屋登録の業務プロセス</a:t>
            </a:r>
            <a:endParaRPr lang="en-US" sz="2000" dirty="0"/>
          </a:p>
        </p:txBody>
      </p:sp>
      <p:pic>
        <p:nvPicPr>
          <p:cNvPr id="7" name="Picture 6">
            <a:extLst>
              <a:ext uri="{FF2B5EF4-FFF2-40B4-BE49-F238E27FC236}">
                <a16:creationId xmlns:a16="http://schemas.microsoft.com/office/drawing/2014/main" id="{5171514C-7E8B-4119-5E07-68FBD72F69B4}"/>
              </a:ext>
            </a:extLst>
          </p:cNvPr>
          <p:cNvPicPr>
            <a:picLocks noChangeAspect="1"/>
          </p:cNvPicPr>
          <p:nvPr/>
        </p:nvPicPr>
        <p:blipFill>
          <a:blip r:embed="rId2"/>
          <a:stretch>
            <a:fillRect/>
          </a:stretch>
        </p:blipFill>
        <p:spPr>
          <a:xfrm>
            <a:off x="2617939" y="963168"/>
            <a:ext cx="6306843" cy="4931664"/>
          </a:xfrm>
          <a:prstGeom prst="rect">
            <a:avLst/>
          </a:prstGeom>
        </p:spPr>
      </p:pic>
    </p:spTree>
    <p:extLst>
      <p:ext uri="{BB962C8B-B14F-4D97-AF65-F5344CB8AC3E}">
        <p14:creationId xmlns:p14="http://schemas.microsoft.com/office/powerpoint/2010/main" val="1863965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c, </a:t>
            </a:r>
            <a:r>
              <a:rPr lang="ja-JP" altLang="en-US" sz="2000" b="1" dirty="0"/>
              <a:t>業務プロセス</a:t>
            </a:r>
            <a:endParaRPr lang="en-US" sz="2000" b="1"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3.</a:t>
            </a:r>
            <a:r>
              <a:rPr lang="ja-JP" altLang="en-US" dirty="0"/>
              <a:t>建設プロジェクトの解決策</a:t>
            </a:r>
            <a:endParaRPr lang="en-US" dirty="0"/>
          </a:p>
        </p:txBody>
      </p:sp>
      <p:sp>
        <p:nvSpPr>
          <p:cNvPr id="11" name="TextBox 10">
            <a:extLst>
              <a:ext uri="{FF2B5EF4-FFF2-40B4-BE49-F238E27FC236}">
                <a16:creationId xmlns:a16="http://schemas.microsoft.com/office/drawing/2014/main" id="{69302F56-A7D9-B4C4-3587-EF62DDB871A2}"/>
              </a:ext>
            </a:extLst>
          </p:cNvPr>
          <p:cNvSpPr txBox="1"/>
          <p:nvPr/>
        </p:nvSpPr>
        <p:spPr>
          <a:xfrm>
            <a:off x="3631475" y="6051693"/>
            <a:ext cx="4572000" cy="400110"/>
          </a:xfrm>
          <a:prstGeom prst="rect">
            <a:avLst/>
          </a:prstGeom>
          <a:noFill/>
        </p:spPr>
        <p:txBody>
          <a:bodyPr wrap="square" rtlCol="0">
            <a:spAutoFit/>
          </a:bodyPr>
          <a:lstStyle/>
          <a:p>
            <a:pPr algn="ctr"/>
            <a:r>
              <a:rPr lang="ja-JP" altLang="en-US" sz="2000" dirty="0"/>
              <a:t>部屋変更登録の業務プロセス</a:t>
            </a:r>
            <a:endParaRPr lang="en-US" sz="2000" dirty="0"/>
          </a:p>
        </p:txBody>
      </p:sp>
      <p:pic>
        <p:nvPicPr>
          <p:cNvPr id="7" name="Picture 6">
            <a:extLst>
              <a:ext uri="{FF2B5EF4-FFF2-40B4-BE49-F238E27FC236}">
                <a16:creationId xmlns:a16="http://schemas.microsoft.com/office/drawing/2014/main" id="{113B109D-E633-19D1-6369-EA37FC469612}"/>
              </a:ext>
            </a:extLst>
          </p:cNvPr>
          <p:cNvPicPr>
            <a:picLocks noChangeAspect="1"/>
          </p:cNvPicPr>
          <p:nvPr/>
        </p:nvPicPr>
        <p:blipFill>
          <a:blip r:embed="rId2"/>
          <a:stretch>
            <a:fillRect/>
          </a:stretch>
        </p:blipFill>
        <p:spPr>
          <a:xfrm>
            <a:off x="2693096" y="918861"/>
            <a:ext cx="5863838" cy="5132832"/>
          </a:xfrm>
          <a:prstGeom prst="rect">
            <a:avLst/>
          </a:prstGeom>
        </p:spPr>
      </p:pic>
    </p:spTree>
    <p:extLst>
      <p:ext uri="{BB962C8B-B14F-4D97-AF65-F5344CB8AC3E}">
        <p14:creationId xmlns:p14="http://schemas.microsoft.com/office/powerpoint/2010/main" val="1954812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c, </a:t>
            </a:r>
            <a:r>
              <a:rPr lang="ja-JP" altLang="en-US" sz="2000" b="1" dirty="0"/>
              <a:t>業務プロセス</a:t>
            </a:r>
            <a:endParaRPr lang="en-US" sz="2000" b="1"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3.</a:t>
            </a:r>
            <a:r>
              <a:rPr lang="ja-JP" altLang="en-US" dirty="0"/>
              <a:t>建設プロジェクトの解決策</a:t>
            </a:r>
            <a:endParaRPr lang="en-US" dirty="0"/>
          </a:p>
        </p:txBody>
      </p:sp>
      <p:sp>
        <p:nvSpPr>
          <p:cNvPr id="11" name="TextBox 10">
            <a:extLst>
              <a:ext uri="{FF2B5EF4-FFF2-40B4-BE49-F238E27FC236}">
                <a16:creationId xmlns:a16="http://schemas.microsoft.com/office/drawing/2014/main" id="{69302F56-A7D9-B4C4-3587-EF62DDB871A2}"/>
              </a:ext>
            </a:extLst>
          </p:cNvPr>
          <p:cNvSpPr txBox="1"/>
          <p:nvPr/>
        </p:nvSpPr>
        <p:spPr>
          <a:xfrm>
            <a:off x="4572000" y="5681055"/>
            <a:ext cx="4572000" cy="707886"/>
          </a:xfrm>
          <a:prstGeom prst="rect">
            <a:avLst/>
          </a:prstGeom>
          <a:noFill/>
        </p:spPr>
        <p:txBody>
          <a:bodyPr wrap="square" rtlCol="0">
            <a:spAutoFit/>
          </a:bodyPr>
          <a:lstStyle/>
          <a:p>
            <a:endParaRPr lang="ja-JP" altLang="en-US" sz="2000" dirty="0"/>
          </a:p>
          <a:p>
            <a:r>
              <a:rPr lang="ja-JP" altLang="en-US" sz="2000" b="1" dirty="0"/>
              <a:t>サービス料金計算プロセス</a:t>
            </a:r>
            <a:endParaRPr lang="ja-JP" altLang="en-US" sz="2000" dirty="0"/>
          </a:p>
        </p:txBody>
      </p:sp>
      <p:pic>
        <p:nvPicPr>
          <p:cNvPr id="5" name="Picture 4">
            <a:extLst>
              <a:ext uri="{FF2B5EF4-FFF2-40B4-BE49-F238E27FC236}">
                <a16:creationId xmlns:a16="http://schemas.microsoft.com/office/drawing/2014/main" id="{AD6CED01-9295-E877-E80B-2592FF265723}"/>
              </a:ext>
            </a:extLst>
          </p:cNvPr>
          <p:cNvPicPr>
            <a:picLocks noChangeAspect="1"/>
          </p:cNvPicPr>
          <p:nvPr/>
        </p:nvPicPr>
        <p:blipFill>
          <a:blip r:embed="rId2"/>
          <a:stretch>
            <a:fillRect/>
          </a:stretch>
        </p:blipFill>
        <p:spPr>
          <a:xfrm>
            <a:off x="3231715" y="963168"/>
            <a:ext cx="5473874" cy="4811331"/>
          </a:xfrm>
          <a:prstGeom prst="rect">
            <a:avLst/>
          </a:prstGeom>
        </p:spPr>
      </p:pic>
    </p:spTree>
    <p:extLst>
      <p:ext uri="{BB962C8B-B14F-4D97-AF65-F5344CB8AC3E}">
        <p14:creationId xmlns:p14="http://schemas.microsoft.com/office/powerpoint/2010/main" val="1629567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963167"/>
            <a:ext cx="8674100" cy="5359255"/>
          </a:xfrm>
        </p:spPr>
        <p:txBody>
          <a:bodyPr/>
          <a:lstStyle/>
          <a:p>
            <a:pPr marL="0" indent="0">
              <a:buNone/>
            </a:pPr>
            <a:r>
              <a:rPr lang="en-US" sz="2000" b="1" dirty="0">
                <a:latin typeface="Times New Roman" panose="02020603050405020304" pitchFamily="18" charset="0"/>
                <a:cs typeface="Times New Roman" panose="02020603050405020304" pitchFamily="18" charset="0"/>
              </a:rPr>
              <a:t>d, </a:t>
            </a:r>
            <a:r>
              <a:rPr lang="ja-JP" altLang="en-US" sz="1800" dirty="0"/>
              <a:t>使用される技術</a:t>
            </a:r>
            <a:endParaRPr lang="en-US" sz="1800" b="1"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3.</a:t>
            </a:r>
            <a:r>
              <a:rPr lang="ja-JP" altLang="en-US" dirty="0"/>
              <a:t>建設プロジェクトの解決策</a:t>
            </a:r>
            <a:endParaRPr lang="en-US" dirty="0"/>
          </a:p>
        </p:txBody>
      </p:sp>
      <p:sp>
        <p:nvSpPr>
          <p:cNvPr id="3" name="TextBox 2">
            <a:extLst>
              <a:ext uri="{FF2B5EF4-FFF2-40B4-BE49-F238E27FC236}">
                <a16:creationId xmlns:a16="http://schemas.microsoft.com/office/drawing/2014/main" id="{09597D8D-497B-84D4-92C7-4AAB01196A26}"/>
              </a:ext>
            </a:extLst>
          </p:cNvPr>
          <p:cNvSpPr txBox="1"/>
          <p:nvPr/>
        </p:nvSpPr>
        <p:spPr>
          <a:xfrm>
            <a:off x="325680" y="2012046"/>
            <a:ext cx="2529840" cy="400110"/>
          </a:xfrm>
          <a:prstGeom prst="rect">
            <a:avLst/>
          </a:prstGeom>
          <a:noFill/>
        </p:spPr>
        <p:txBody>
          <a:bodyPr wrap="square" rtlCol="0">
            <a:spAutoFit/>
          </a:bodyPr>
          <a:lstStyle/>
          <a:p>
            <a:r>
              <a:rPr lang="ja-JP" altLang="en-US" sz="2000" b="0" i="0" dirty="0">
                <a:solidFill>
                  <a:srgbClr val="444444"/>
                </a:solidFill>
                <a:effectLst/>
                <a:latin typeface="Open Sans" panose="020B0606030504020204" pitchFamily="34" charset="0"/>
              </a:rPr>
              <a:t>フロントエンド</a:t>
            </a:r>
            <a:endParaRPr lang="en-US"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1B86F3D-BE28-B953-5847-CD58489B1904}"/>
              </a:ext>
            </a:extLst>
          </p:cNvPr>
          <p:cNvSpPr txBox="1"/>
          <p:nvPr/>
        </p:nvSpPr>
        <p:spPr>
          <a:xfrm>
            <a:off x="382939" y="3902594"/>
            <a:ext cx="1740400" cy="400110"/>
          </a:xfrm>
          <a:prstGeom prst="rect">
            <a:avLst/>
          </a:prstGeom>
          <a:noFill/>
        </p:spPr>
        <p:txBody>
          <a:bodyPr wrap="square" rtlCol="0">
            <a:spAutoFit/>
          </a:bodyPr>
          <a:lstStyle/>
          <a:p>
            <a:r>
              <a:rPr lang="ja-JP" altLang="en-US" sz="2000" b="0" i="0" dirty="0">
                <a:solidFill>
                  <a:srgbClr val="444444"/>
                </a:solidFill>
                <a:effectLst/>
                <a:latin typeface="Open Sans" panose="020B0606030504020204" pitchFamily="34" charset="0"/>
              </a:rPr>
              <a:t>バックエンド</a:t>
            </a:r>
            <a:endParaRPr lang="en-US" sz="2000" dirty="0">
              <a:latin typeface="Arial" panose="020B0604020202020204" pitchFamily="34" charset="0"/>
              <a:cs typeface="Arial" panose="020B0604020202020204" pitchFamily="34" charset="0"/>
            </a:endParaRPr>
          </a:p>
        </p:txBody>
      </p:sp>
      <p:pic>
        <p:nvPicPr>
          <p:cNvPr id="11" name="Picture 10" descr="A dolphin and text on a white background&#10;&#10;Description automatically generated">
            <a:extLst>
              <a:ext uri="{FF2B5EF4-FFF2-40B4-BE49-F238E27FC236}">
                <a16:creationId xmlns:a16="http://schemas.microsoft.com/office/drawing/2014/main" id="{E34CBDAF-C664-17DA-A8A9-E607E57DC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690" y="5204098"/>
            <a:ext cx="1713048" cy="940176"/>
          </a:xfrm>
          <a:prstGeom prst="rect">
            <a:avLst/>
          </a:prstGeom>
        </p:spPr>
      </p:pic>
      <p:pic>
        <p:nvPicPr>
          <p:cNvPr id="13" name="Picture 12" descr="A black letter u&#10;&#10;Description automatically generated with medium confidence">
            <a:extLst>
              <a:ext uri="{FF2B5EF4-FFF2-40B4-BE49-F238E27FC236}">
                <a16:creationId xmlns:a16="http://schemas.microsoft.com/office/drawing/2014/main" id="{8A05B151-FFDA-80AF-6417-C93508A1E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891" y="3724599"/>
            <a:ext cx="1991954" cy="907200"/>
          </a:xfrm>
          <a:prstGeom prst="rect">
            <a:avLst/>
          </a:prstGeom>
        </p:spPr>
      </p:pic>
      <p:pic>
        <p:nvPicPr>
          <p:cNvPr id="15" name="Picture 14" descr="A logo for a company&#10;&#10;Description automatically generated">
            <a:extLst>
              <a:ext uri="{FF2B5EF4-FFF2-40B4-BE49-F238E27FC236}">
                <a16:creationId xmlns:a16="http://schemas.microsoft.com/office/drawing/2014/main" id="{9FB96060-2D9C-543B-E3E0-D72DF85AE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0544" y="3628463"/>
            <a:ext cx="1885340" cy="1331858"/>
          </a:xfrm>
          <a:prstGeom prst="rect">
            <a:avLst/>
          </a:prstGeom>
        </p:spPr>
      </p:pic>
      <p:pic>
        <p:nvPicPr>
          <p:cNvPr id="17" name="Picture 16" descr="A logo with blue green and black triangles&#10;&#10;Description automatically generated">
            <a:extLst>
              <a:ext uri="{FF2B5EF4-FFF2-40B4-BE49-F238E27FC236}">
                <a16:creationId xmlns:a16="http://schemas.microsoft.com/office/drawing/2014/main" id="{67CCB574-60D4-80E9-23E6-CB9E7BA916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571583"/>
            <a:ext cx="1528726" cy="1304127"/>
          </a:xfrm>
          <a:prstGeom prst="rect">
            <a:avLst/>
          </a:prstGeom>
        </p:spPr>
      </p:pic>
      <p:pic>
        <p:nvPicPr>
          <p:cNvPr id="19" name="Picture 18" descr="A blue and black logo&#10;&#10;Description automatically generated">
            <a:extLst>
              <a:ext uri="{FF2B5EF4-FFF2-40B4-BE49-F238E27FC236}">
                <a16:creationId xmlns:a16="http://schemas.microsoft.com/office/drawing/2014/main" id="{61630BB5-8C61-4869-5C86-9425CF9972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8682" y="1620968"/>
            <a:ext cx="2156765" cy="1493560"/>
          </a:xfrm>
          <a:prstGeom prst="rect">
            <a:avLst/>
          </a:prstGeom>
        </p:spPr>
      </p:pic>
      <p:pic>
        <p:nvPicPr>
          <p:cNvPr id="21" name="Picture 20" descr="A logo with a lightning bolt&#10;&#10;Description automatically generated">
            <a:extLst>
              <a:ext uri="{FF2B5EF4-FFF2-40B4-BE49-F238E27FC236}">
                <a16:creationId xmlns:a16="http://schemas.microsoft.com/office/drawing/2014/main" id="{D47B2D9A-7353-D78A-0E6B-BE0C7CF476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6408" y="1554707"/>
            <a:ext cx="1523483" cy="745131"/>
          </a:xfrm>
          <a:prstGeom prst="rect">
            <a:avLst/>
          </a:prstGeom>
        </p:spPr>
      </p:pic>
      <p:pic>
        <p:nvPicPr>
          <p:cNvPr id="23" name="Picture 22" descr="A logo with a purple and black design&#10;&#10;Description automatically generated">
            <a:extLst>
              <a:ext uri="{FF2B5EF4-FFF2-40B4-BE49-F238E27FC236}">
                <a16:creationId xmlns:a16="http://schemas.microsoft.com/office/drawing/2014/main" id="{235EF4A8-F21E-F0CC-2116-51E6A732E4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6408" y="2215263"/>
            <a:ext cx="2427473" cy="1213737"/>
          </a:xfrm>
          <a:prstGeom prst="rect">
            <a:avLst/>
          </a:prstGeom>
        </p:spPr>
      </p:pic>
      <p:cxnSp>
        <p:nvCxnSpPr>
          <p:cNvPr id="10" name="Straight Connector 9">
            <a:extLst>
              <a:ext uri="{FF2B5EF4-FFF2-40B4-BE49-F238E27FC236}">
                <a16:creationId xmlns:a16="http://schemas.microsoft.com/office/drawing/2014/main" id="{5DBC37A3-1E49-847F-FCB7-B4B2DAF78A0F}"/>
              </a:ext>
            </a:extLst>
          </p:cNvPr>
          <p:cNvCxnSpPr>
            <a:cxnSpLocks/>
          </p:cNvCxnSpPr>
          <p:nvPr/>
        </p:nvCxnSpPr>
        <p:spPr>
          <a:xfrm>
            <a:off x="267026" y="3429000"/>
            <a:ext cx="86741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ED4C964-7B9F-5045-E8B7-ABC8A3C687DD}"/>
              </a:ext>
            </a:extLst>
          </p:cNvPr>
          <p:cNvCxnSpPr/>
          <p:nvPr/>
        </p:nvCxnSpPr>
        <p:spPr>
          <a:xfrm>
            <a:off x="234950" y="4975442"/>
            <a:ext cx="86129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17EEB07-3252-03FD-8C42-6AA79878D6CD}"/>
              </a:ext>
            </a:extLst>
          </p:cNvPr>
          <p:cNvSpPr txBox="1"/>
          <p:nvPr/>
        </p:nvSpPr>
        <p:spPr>
          <a:xfrm>
            <a:off x="305927" y="5343340"/>
            <a:ext cx="1713048" cy="369332"/>
          </a:xfrm>
          <a:prstGeom prst="rect">
            <a:avLst/>
          </a:prstGeom>
          <a:noFill/>
        </p:spPr>
        <p:txBody>
          <a:bodyPr wrap="square" rtlCol="0">
            <a:spAutoFit/>
          </a:bodyPr>
          <a:lstStyle/>
          <a:p>
            <a:r>
              <a:rPr lang="ja-JP" altLang="en-US" b="0" i="0" dirty="0">
                <a:solidFill>
                  <a:srgbClr val="444444"/>
                </a:solidFill>
                <a:effectLst/>
                <a:latin typeface="Open Sans" panose="020B0606030504020204" pitchFamily="34" charset="0"/>
              </a:rPr>
              <a:t>データベース</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034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0" y="963168"/>
            <a:ext cx="9144000" cy="5132832"/>
          </a:xfrm>
        </p:spPr>
        <p:txBody>
          <a:bodyPr/>
          <a:lstStyle/>
          <a:p>
            <a:pPr>
              <a:lnSpc>
                <a:spcPct val="150000"/>
              </a:lnSpc>
            </a:pPr>
            <a:r>
              <a:rPr lang="ja-JP" altLang="en-US" sz="2000" b="1" dirty="0"/>
              <a:t>システムは最初の目標を満たす機能を備えています。</a:t>
            </a:r>
            <a:endParaRPr lang="en-US" sz="2000" b="1" dirty="0">
              <a:latin typeface="Arial" panose="020B0604020202020204" pitchFamily="34" charset="0"/>
              <a:cs typeface="Arial" panose="020B0604020202020204" pitchFamily="34" charset="0"/>
            </a:endParaRPr>
          </a:p>
          <a:p>
            <a:pPr>
              <a:lnSpc>
                <a:spcPct val="150000"/>
              </a:lnSpc>
            </a:pPr>
            <a:r>
              <a:rPr lang="ja-JP" altLang="en-US" sz="2000" b="1" dirty="0"/>
              <a:t>新しい機能の統合に対応できる拡張性の高い設計。</a:t>
            </a:r>
            <a:endParaRPr lang="en-US" altLang="ja-JP" sz="2000" b="1" dirty="0"/>
          </a:p>
          <a:p>
            <a:pPr>
              <a:lnSpc>
                <a:spcPct val="150000"/>
              </a:lnSpc>
            </a:pPr>
            <a:r>
              <a:rPr lang="ja-JP" altLang="en-US" sz="2000" b="1" dirty="0"/>
              <a:t>シンプルなインターフェースで、データを効率的に管理します</a:t>
            </a:r>
            <a:endParaRPr lang="en-US" sz="2000" b="1" dirty="0">
              <a:latin typeface="Arial" panose="020B0604020202020204" pitchFamily="34" charset="0"/>
              <a:cs typeface="Arial" panose="020B0604020202020204" pitchFamily="34" charset="0"/>
            </a:endParaRPr>
          </a:p>
          <a:p>
            <a:pPr>
              <a:lnSpc>
                <a:spcPct val="150000"/>
              </a:lnSpc>
            </a:pPr>
            <a:r>
              <a:rPr lang="ja-JP" altLang="en-US" sz="2000" b="1" dirty="0"/>
              <a:t>管理に便利</a:t>
            </a:r>
            <a:endParaRPr lang="en-US" sz="2000" b="1"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4.</a:t>
            </a:r>
            <a:r>
              <a:rPr lang="ja-JP" altLang="en-US" dirty="0"/>
              <a:t>達成結果</a:t>
            </a:r>
            <a:br>
              <a:rPr lang="en-US" altLang="ja-JP" dirty="0"/>
            </a:br>
            <a:endParaRPr lang="en-US" dirty="0"/>
          </a:p>
        </p:txBody>
      </p:sp>
    </p:spTree>
    <p:extLst>
      <p:ext uri="{BB962C8B-B14F-4D97-AF65-F5344CB8AC3E}">
        <p14:creationId xmlns:p14="http://schemas.microsoft.com/office/powerpoint/2010/main" val="1705461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13305" y="74141"/>
            <a:ext cx="8673846" cy="451739"/>
          </a:xfrm>
        </p:spPr>
        <p:txBody>
          <a:bodyPr/>
          <a:lstStyle/>
          <a:p>
            <a:r>
              <a:rPr lang="en-US" dirty="0"/>
              <a:t>4.</a:t>
            </a:r>
            <a:r>
              <a:rPr lang="ja-JP" altLang="en-US" dirty="0"/>
              <a:t>達成結果</a:t>
            </a:r>
            <a:br>
              <a:rPr lang="en-US" altLang="ja-JP" dirty="0"/>
            </a:br>
            <a:endParaRPr lang="en-US" dirty="0"/>
          </a:p>
        </p:txBody>
      </p:sp>
      <p:pic>
        <p:nvPicPr>
          <p:cNvPr id="7" name="Picture 6">
            <a:extLst>
              <a:ext uri="{FF2B5EF4-FFF2-40B4-BE49-F238E27FC236}">
                <a16:creationId xmlns:a16="http://schemas.microsoft.com/office/drawing/2014/main" id="{16346857-783C-0A41-C6AB-1AB3D40DA651}"/>
              </a:ext>
            </a:extLst>
          </p:cNvPr>
          <p:cNvPicPr>
            <a:picLocks noChangeAspect="1"/>
          </p:cNvPicPr>
          <p:nvPr/>
        </p:nvPicPr>
        <p:blipFill>
          <a:blip r:embed="rId2"/>
          <a:stretch>
            <a:fillRect/>
          </a:stretch>
        </p:blipFill>
        <p:spPr>
          <a:xfrm>
            <a:off x="60960" y="1045667"/>
            <a:ext cx="8978537" cy="4035146"/>
          </a:xfrm>
          <a:prstGeom prst="rect">
            <a:avLst/>
          </a:prstGeom>
        </p:spPr>
      </p:pic>
      <p:sp>
        <p:nvSpPr>
          <p:cNvPr id="3" name="TextBox 2">
            <a:extLst>
              <a:ext uri="{FF2B5EF4-FFF2-40B4-BE49-F238E27FC236}">
                <a16:creationId xmlns:a16="http://schemas.microsoft.com/office/drawing/2014/main" id="{A13181AE-35B6-483E-9239-23762412162E}"/>
              </a:ext>
            </a:extLst>
          </p:cNvPr>
          <p:cNvSpPr txBox="1"/>
          <p:nvPr/>
        </p:nvSpPr>
        <p:spPr>
          <a:xfrm>
            <a:off x="1667564" y="5474686"/>
            <a:ext cx="5808617" cy="400110"/>
          </a:xfrm>
          <a:prstGeom prst="rect">
            <a:avLst/>
          </a:prstGeom>
          <a:noFill/>
        </p:spPr>
        <p:txBody>
          <a:bodyPr wrap="square" rtlCol="0">
            <a:spAutoFit/>
          </a:bodyPr>
          <a:lstStyle/>
          <a:p>
            <a:pPr algn="ctr"/>
            <a:r>
              <a:rPr lang="ja-JP" altLang="en-US" sz="2000" dirty="0"/>
              <a:t>インターフェースユーザー管理</a:t>
            </a:r>
            <a:endParaRPr lang="en-US" sz="2000" dirty="0"/>
          </a:p>
        </p:txBody>
      </p:sp>
    </p:spTree>
    <p:extLst>
      <p:ext uri="{BB962C8B-B14F-4D97-AF65-F5344CB8AC3E}">
        <p14:creationId xmlns:p14="http://schemas.microsoft.com/office/powerpoint/2010/main" val="3636982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5132832"/>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pic>
        <p:nvPicPr>
          <p:cNvPr id="5" name="Picture 4">
            <a:extLst>
              <a:ext uri="{FF2B5EF4-FFF2-40B4-BE49-F238E27FC236}">
                <a16:creationId xmlns:a16="http://schemas.microsoft.com/office/drawing/2014/main" id="{00794848-A11E-3DDD-5AF1-AF0D097B8445}"/>
              </a:ext>
            </a:extLst>
          </p:cNvPr>
          <p:cNvPicPr>
            <a:picLocks noChangeAspect="1"/>
          </p:cNvPicPr>
          <p:nvPr/>
        </p:nvPicPr>
        <p:blipFill>
          <a:blip r:embed="rId2"/>
          <a:stretch>
            <a:fillRect/>
          </a:stretch>
        </p:blipFill>
        <p:spPr>
          <a:xfrm>
            <a:off x="234694" y="963168"/>
            <a:ext cx="8674101" cy="4540649"/>
          </a:xfrm>
          <a:prstGeom prst="rect">
            <a:avLst/>
          </a:prstGeom>
        </p:spPr>
      </p:pic>
      <p:sp>
        <p:nvSpPr>
          <p:cNvPr id="7" name="TextBox 6">
            <a:extLst>
              <a:ext uri="{FF2B5EF4-FFF2-40B4-BE49-F238E27FC236}">
                <a16:creationId xmlns:a16="http://schemas.microsoft.com/office/drawing/2014/main" id="{FB978BF1-FB48-EF3C-513C-2E4DBC566068}"/>
              </a:ext>
            </a:extLst>
          </p:cNvPr>
          <p:cNvSpPr txBox="1"/>
          <p:nvPr/>
        </p:nvSpPr>
        <p:spPr>
          <a:xfrm>
            <a:off x="2291938" y="5537727"/>
            <a:ext cx="4559612" cy="400110"/>
          </a:xfrm>
          <a:prstGeom prst="rect">
            <a:avLst/>
          </a:prstGeom>
          <a:noFill/>
        </p:spPr>
        <p:txBody>
          <a:bodyPr wrap="square" rtlCol="0">
            <a:spAutoFit/>
          </a:bodyPr>
          <a:lstStyle/>
          <a:p>
            <a:r>
              <a:rPr lang="ja-JP" altLang="en-US" sz="2000" dirty="0"/>
              <a:t>インターフェース寮生リスト</a:t>
            </a:r>
            <a:endParaRPr lang="en-US" sz="2000" dirty="0"/>
          </a:p>
        </p:txBody>
      </p:sp>
    </p:spTree>
    <p:extLst>
      <p:ext uri="{BB962C8B-B14F-4D97-AF65-F5344CB8AC3E}">
        <p14:creationId xmlns:p14="http://schemas.microsoft.com/office/powerpoint/2010/main" val="21260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689807" y="1730564"/>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ja-JP" altLang="en-US" sz="4000" dirty="0"/>
              <a:t>卒業プロジェクト</a:t>
            </a:r>
            <a:endParaRPr lang="en-US" sz="40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440494" y="2662727"/>
            <a:ext cx="6760420" cy="110014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ja-JP" altLang="en-US" sz="3600" dirty="0"/>
              <a:t>寮管理システムの構築</a:t>
            </a:r>
            <a:endParaRPr lang="en-US" sz="3600" b="0" dirty="0"/>
          </a:p>
          <a:p>
            <a:endParaRPr lang="en-US" sz="2000" b="0" dirty="0"/>
          </a:p>
        </p:txBody>
      </p:sp>
      <p:sp>
        <p:nvSpPr>
          <p:cNvPr id="2" name="TextBox 1">
            <a:extLst>
              <a:ext uri="{FF2B5EF4-FFF2-40B4-BE49-F238E27FC236}">
                <a16:creationId xmlns:a16="http://schemas.microsoft.com/office/drawing/2014/main" id="{EB453BD8-BF56-4336-A227-D157517ED648}"/>
              </a:ext>
            </a:extLst>
          </p:cNvPr>
          <p:cNvSpPr txBox="1"/>
          <p:nvPr/>
        </p:nvSpPr>
        <p:spPr>
          <a:xfrm>
            <a:off x="627529" y="4027675"/>
            <a:ext cx="5374640" cy="830997"/>
          </a:xfrm>
          <a:prstGeom prst="rect">
            <a:avLst/>
          </a:prstGeom>
          <a:noFill/>
        </p:spPr>
        <p:txBody>
          <a:bodyPr wrap="square" rtlCol="0">
            <a:spAutoFit/>
          </a:bodyPr>
          <a:lstStyle/>
          <a:p>
            <a:r>
              <a:rPr lang="ja-JP" altLang="en-US" sz="2400" dirty="0">
                <a:solidFill>
                  <a:srgbClr val="FF0000"/>
                </a:solidFill>
              </a:rPr>
              <a:t>学生</a:t>
            </a:r>
            <a:r>
              <a:rPr lang="ja-JP" altLang="en-US" sz="2400" dirty="0"/>
              <a:t> </a:t>
            </a:r>
            <a:r>
              <a:rPr lang="en-US" sz="2400" dirty="0">
                <a:solidFill>
                  <a:srgbClr val="FF0000"/>
                </a:solidFill>
              </a:rPr>
              <a:t>: </a:t>
            </a:r>
            <a:r>
              <a:rPr lang="ja-JP" altLang="en-US" sz="2400" dirty="0">
                <a:solidFill>
                  <a:srgbClr val="FF0000"/>
                </a:solidFill>
              </a:rPr>
              <a:t>グエン・ヒュー・カイ</a:t>
            </a:r>
            <a:br>
              <a:rPr lang="en-US" sz="2400" dirty="0">
                <a:solidFill>
                  <a:srgbClr val="FF0000"/>
                </a:solidFill>
              </a:rPr>
            </a:br>
            <a:endParaRPr lang="en-US" sz="2400" dirty="0">
              <a:solidFill>
                <a:srgbClr val="FF0000"/>
              </a:solidFill>
            </a:endParaRP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4931664"/>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pic>
        <p:nvPicPr>
          <p:cNvPr id="7" name="Picture 6">
            <a:extLst>
              <a:ext uri="{FF2B5EF4-FFF2-40B4-BE49-F238E27FC236}">
                <a16:creationId xmlns:a16="http://schemas.microsoft.com/office/drawing/2014/main" id="{6642C01D-DD29-EB9C-8DB5-CD73D7F829A9}"/>
              </a:ext>
            </a:extLst>
          </p:cNvPr>
          <p:cNvPicPr>
            <a:picLocks noChangeAspect="1"/>
          </p:cNvPicPr>
          <p:nvPr/>
        </p:nvPicPr>
        <p:blipFill>
          <a:blip r:embed="rId2"/>
          <a:stretch>
            <a:fillRect/>
          </a:stretch>
        </p:blipFill>
        <p:spPr>
          <a:xfrm>
            <a:off x="234696" y="963168"/>
            <a:ext cx="8787384" cy="4575483"/>
          </a:xfrm>
          <a:prstGeom prst="rect">
            <a:avLst/>
          </a:prstGeom>
        </p:spPr>
      </p:pic>
      <p:sp>
        <p:nvSpPr>
          <p:cNvPr id="3" name="TextBox 2">
            <a:extLst>
              <a:ext uri="{FF2B5EF4-FFF2-40B4-BE49-F238E27FC236}">
                <a16:creationId xmlns:a16="http://schemas.microsoft.com/office/drawing/2014/main" id="{64317DFD-9722-84B6-0F44-E82EE793979B}"/>
              </a:ext>
            </a:extLst>
          </p:cNvPr>
          <p:cNvSpPr txBox="1"/>
          <p:nvPr/>
        </p:nvSpPr>
        <p:spPr>
          <a:xfrm>
            <a:off x="2429437" y="5935798"/>
            <a:ext cx="4284617" cy="400110"/>
          </a:xfrm>
          <a:prstGeom prst="rect">
            <a:avLst/>
          </a:prstGeom>
          <a:noFill/>
        </p:spPr>
        <p:txBody>
          <a:bodyPr wrap="square" rtlCol="0">
            <a:spAutoFit/>
          </a:bodyPr>
          <a:lstStyle/>
          <a:p>
            <a:pPr algn="ctr"/>
            <a:r>
              <a:rPr lang="ja-JP" altLang="en-US" sz="2000" i="1" dirty="0"/>
              <a:t>インターフェース建物リスト</a:t>
            </a:r>
            <a:endParaRPr lang="en-US" sz="2000" dirty="0"/>
          </a:p>
        </p:txBody>
      </p:sp>
    </p:spTree>
    <p:extLst>
      <p:ext uri="{BB962C8B-B14F-4D97-AF65-F5344CB8AC3E}">
        <p14:creationId xmlns:p14="http://schemas.microsoft.com/office/powerpoint/2010/main" val="10794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5132832"/>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pic>
        <p:nvPicPr>
          <p:cNvPr id="5" name="Picture 4">
            <a:extLst>
              <a:ext uri="{FF2B5EF4-FFF2-40B4-BE49-F238E27FC236}">
                <a16:creationId xmlns:a16="http://schemas.microsoft.com/office/drawing/2014/main" id="{4C7DE826-7239-0565-0C5B-98DE1587D109}"/>
              </a:ext>
            </a:extLst>
          </p:cNvPr>
          <p:cNvPicPr>
            <a:picLocks noChangeAspect="1"/>
          </p:cNvPicPr>
          <p:nvPr/>
        </p:nvPicPr>
        <p:blipFill>
          <a:blip r:embed="rId2"/>
          <a:stretch>
            <a:fillRect/>
          </a:stretch>
        </p:blipFill>
        <p:spPr>
          <a:xfrm>
            <a:off x="0" y="1035349"/>
            <a:ext cx="9144000" cy="4787302"/>
          </a:xfrm>
          <a:prstGeom prst="rect">
            <a:avLst/>
          </a:prstGeom>
        </p:spPr>
      </p:pic>
      <p:sp>
        <p:nvSpPr>
          <p:cNvPr id="3" name="TextBox 2">
            <a:extLst>
              <a:ext uri="{FF2B5EF4-FFF2-40B4-BE49-F238E27FC236}">
                <a16:creationId xmlns:a16="http://schemas.microsoft.com/office/drawing/2014/main" id="{3A8E7663-8564-62DF-3D3D-C19277F1704A}"/>
              </a:ext>
            </a:extLst>
          </p:cNvPr>
          <p:cNvSpPr txBox="1"/>
          <p:nvPr/>
        </p:nvSpPr>
        <p:spPr>
          <a:xfrm>
            <a:off x="2002717" y="5559216"/>
            <a:ext cx="5138057" cy="400110"/>
          </a:xfrm>
          <a:prstGeom prst="rect">
            <a:avLst/>
          </a:prstGeom>
          <a:noFill/>
        </p:spPr>
        <p:txBody>
          <a:bodyPr wrap="square" rtlCol="0">
            <a:spAutoFit/>
          </a:bodyPr>
          <a:lstStyle/>
          <a:p>
            <a:pPr algn="ctr"/>
            <a:r>
              <a:rPr lang="en-US" altLang="ja-JP" sz="2000" dirty="0"/>
              <a:t>D1</a:t>
            </a:r>
            <a:r>
              <a:rPr lang="ja-JP" altLang="en-US" sz="2000" dirty="0"/>
              <a:t>棟の部屋リストインターフェース</a:t>
            </a:r>
            <a:endParaRPr lang="en-US" sz="2000" dirty="0"/>
          </a:p>
        </p:txBody>
      </p:sp>
    </p:spTree>
    <p:extLst>
      <p:ext uri="{BB962C8B-B14F-4D97-AF65-F5344CB8AC3E}">
        <p14:creationId xmlns:p14="http://schemas.microsoft.com/office/powerpoint/2010/main" val="1163968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5132832"/>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 </a:t>
            </a:r>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US" dirty="0"/>
          </a:p>
        </p:txBody>
      </p:sp>
      <p:sp>
        <p:nvSpPr>
          <p:cNvPr id="3" name="TextBox 2">
            <a:extLst>
              <a:ext uri="{FF2B5EF4-FFF2-40B4-BE49-F238E27FC236}">
                <a16:creationId xmlns:a16="http://schemas.microsoft.com/office/drawing/2014/main" id="{3A8E7663-8564-62DF-3D3D-C19277F1704A}"/>
              </a:ext>
            </a:extLst>
          </p:cNvPr>
          <p:cNvSpPr txBox="1"/>
          <p:nvPr/>
        </p:nvSpPr>
        <p:spPr>
          <a:xfrm>
            <a:off x="2127978" y="5364320"/>
            <a:ext cx="5138057" cy="400110"/>
          </a:xfrm>
          <a:prstGeom prst="rect">
            <a:avLst/>
          </a:prstGeom>
          <a:noFill/>
        </p:spPr>
        <p:txBody>
          <a:bodyPr wrap="square" rtlCol="0">
            <a:spAutoFit/>
          </a:bodyPr>
          <a:lstStyle/>
          <a:p>
            <a:pPr algn="ctr"/>
            <a:r>
              <a:rPr lang="ja-JP" altLang="en-US" sz="2000" dirty="0"/>
              <a:t>学生の部屋登録インターフェース</a:t>
            </a:r>
            <a:endParaRPr lang="en-US" sz="2000" dirty="0"/>
          </a:p>
        </p:txBody>
      </p:sp>
      <p:pic>
        <p:nvPicPr>
          <p:cNvPr id="10" name="Picture 9">
            <a:extLst>
              <a:ext uri="{FF2B5EF4-FFF2-40B4-BE49-F238E27FC236}">
                <a16:creationId xmlns:a16="http://schemas.microsoft.com/office/drawing/2014/main" id="{C325F250-4AD1-5B5A-35CC-C6922F3951CE}"/>
              </a:ext>
            </a:extLst>
          </p:cNvPr>
          <p:cNvPicPr>
            <a:picLocks noChangeAspect="1"/>
          </p:cNvPicPr>
          <p:nvPr/>
        </p:nvPicPr>
        <p:blipFill>
          <a:blip r:embed="rId2"/>
          <a:stretch>
            <a:fillRect/>
          </a:stretch>
        </p:blipFill>
        <p:spPr>
          <a:xfrm>
            <a:off x="250683" y="1060215"/>
            <a:ext cx="8674100" cy="3992731"/>
          </a:xfrm>
          <a:prstGeom prst="rect">
            <a:avLst/>
          </a:prstGeom>
        </p:spPr>
      </p:pic>
    </p:spTree>
    <p:extLst>
      <p:ext uri="{BB962C8B-B14F-4D97-AF65-F5344CB8AC3E}">
        <p14:creationId xmlns:p14="http://schemas.microsoft.com/office/powerpoint/2010/main" val="732605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4828032"/>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pic>
        <p:nvPicPr>
          <p:cNvPr id="7" name="Picture 6">
            <a:extLst>
              <a:ext uri="{FF2B5EF4-FFF2-40B4-BE49-F238E27FC236}">
                <a16:creationId xmlns:a16="http://schemas.microsoft.com/office/drawing/2014/main" id="{69BDEDE6-6D4B-7DBB-46AF-F56D5CF2C9EC}"/>
              </a:ext>
            </a:extLst>
          </p:cNvPr>
          <p:cNvPicPr>
            <a:picLocks noChangeAspect="1"/>
          </p:cNvPicPr>
          <p:nvPr/>
        </p:nvPicPr>
        <p:blipFill>
          <a:blip r:embed="rId2"/>
          <a:stretch>
            <a:fillRect/>
          </a:stretch>
        </p:blipFill>
        <p:spPr>
          <a:xfrm>
            <a:off x="234694" y="963169"/>
            <a:ext cx="8674101" cy="4418728"/>
          </a:xfrm>
          <a:prstGeom prst="rect">
            <a:avLst/>
          </a:prstGeom>
        </p:spPr>
      </p:pic>
      <p:sp>
        <p:nvSpPr>
          <p:cNvPr id="3" name="TextBox 2">
            <a:extLst>
              <a:ext uri="{FF2B5EF4-FFF2-40B4-BE49-F238E27FC236}">
                <a16:creationId xmlns:a16="http://schemas.microsoft.com/office/drawing/2014/main" id="{7F5D1BC9-7935-16DC-785F-6BC9EB8C619C}"/>
              </a:ext>
            </a:extLst>
          </p:cNvPr>
          <p:cNvSpPr txBox="1"/>
          <p:nvPr/>
        </p:nvSpPr>
        <p:spPr>
          <a:xfrm>
            <a:off x="1869013" y="5871452"/>
            <a:ext cx="5405462" cy="400110"/>
          </a:xfrm>
          <a:prstGeom prst="rect">
            <a:avLst/>
          </a:prstGeom>
          <a:noFill/>
        </p:spPr>
        <p:txBody>
          <a:bodyPr wrap="square" rtlCol="0">
            <a:spAutoFit/>
          </a:bodyPr>
          <a:lstStyle/>
          <a:p>
            <a:pPr algn="ctr"/>
            <a:r>
              <a:rPr lang="ja-JP" altLang="en-US" sz="2000" dirty="0"/>
              <a:t>管理者の部屋登録承認インターフェース</a:t>
            </a:r>
            <a:endParaRPr lang="en-US" sz="2000" dirty="0"/>
          </a:p>
        </p:txBody>
      </p:sp>
    </p:spTree>
    <p:extLst>
      <p:ext uri="{BB962C8B-B14F-4D97-AF65-F5344CB8AC3E}">
        <p14:creationId xmlns:p14="http://schemas.microsoft.com/office/powerpoint/2010/main" val="2754320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4828032"/>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sp>
        <p:nvSpPr>
          <p:cNvPr id="3" name="TextBox 2">
            <a:extLst>
              <a:ext uri="{FF2B5EF4-FFF2-40B4-BE49-F238E27FC236}">
                <a16:creationId xmlns:a16="http://schemas.microsoft.com/office/drawing/2014/main" id="{7F5D1BC9-7935-16DC-785F-6BC9EB8C619C}"/>
              </a:ext>
            </a:extLst>
          </p:cNvPr>
          <p:cNvSpPr txBox="1"/>
          <p:nvPr/>
        </p:nvSpPr>
        <p:spPr>
          <a:xfrm>
            <a:off x="1628504" y="4937333"/>
            <a:ext cx="6392091" cy="400110"/>
          </a:xfrm>
          <a:prstGeom prst="rect">
            <a:avLst/>
          </a:prstGeom>
          <a:noFill/>
        </p:spPr>
        <p:txBody>
          <a:bodyPr wrap="square" rtlCol="0">
            <a:spAutoFit/>
          </a:bodyPr>
          <a:lstStyle/>
          <a:p>
            <a:pPr algn="ctr"/>
            <a:r>
              <a:rPr lang="ja-JP" altLang="en-US" sz="2000" dirty="0"/>
              <a:t>システムは学生に部屋登録通知のメールを送信する</a:t>
            </a:r>
            <a:endParaRPr lang="en-US" sz="2000" dirty="0"/>
          </a:p>
        </p:txBody>
      </p:sp>
      <p:pic>
        <p:nvPicPr>
          <p:cNvPr id="8" name="Picture 7">
            <a:extLst>
              <a:ext uri="{FF2B5EF4-FFF2-40B4-BE49-F238E27FC236}">
                <a16:creationId xmlns:a16="http://schemas.microsoft.com/office/drawing/2014/main" id="{DC657F46-5DD2-B9A8-9A84-0322D5DFCFAA}"/>
              </a:ext>
            </a:extLst>
          </p:cNvPr>
          <p:cNvPicPr>
            <a:picLocks noChangeAspect="1"/>
          </p:cNvPicPr>
          <p:nvPr/>
        </p:nvPicPr>
        <p:blipFill>
          <a:blip r:embed="rId2"/>
          <a:stretch>
            <a:fillRect/>
          </a:stretch>
        </p:blipFill>
        <p:spPr>
          <a:xfrm>
            <a:off x="273848" y="1551335"/>
            <a:ext cx="8595795" cy="2240038"/>
          </a:xfrm>
          <a:prstGeom prst="rect">
            <a:avLst/>
          </a:prstGeom>
        </p:spPr>
      </p:pic>
    </p:spTree>
    <p:extLst>
      <p:ext uri="{BB962C8B-B14F-4D97-AF65-F5344CB8AC3E}">
        <p14:creationId xmlns:p14="http://schemas.microsoft.com/office/powerpoint/2010/main" val="342144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4828032"/>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sp>
        <p:nvSpPr>
          <p:cNvPr id="3" name="TextBox 2">
            <a:extLst>
              <a:ext uri="{FF2B5EF4-FFF2-40B4-BE49-F238E27FC236}">
                <a16:creationId xmlns:a16="http://schemas.microsoft.com/office/drawing/2014/main" id="{7F5D1BC9-7935-16DC-785F-6BC9EB8C619C}"/>
              </a:ext>
            </a:extLst>
          </p:cNvPr>
          <p:cNvSpPr txBox="1"/>
          <p:nvPr/>
        </p:nvSpPr>
        <p:spPr>
          <a:xfrm>
            <a:off x="1503992" y="5171199"/>
            <a:ext cx="6392091" cy="400110"/>
          </a:xfrm>
          <a:prstGeom prst="rect">
            <a:avLst/>
          </a:prstGeom>
          <a:noFill/>
        </p:spPr>
        <p:txBody>
          <a:bodyPr wrap="square" rtlCol="0">
            <a:spAutoFit/>
          </a:bodyPr>
          <a:lstStyle/>
          <a:p>
            <a:pPr algn="ctr"/>
            <a:r>
              <a:rPr lang="ja-JP" altLang="en-US" sz="2000" dirty="0"/>
              <a:t>部屋の登録が完了した後の学生インターフェース</a:t>
            </a:r>
            <a:endParaRPr lang="en-US" sz="2000" dirty="0"/>
          </a:p>
        </p:txBody>
      </p:sp>
      <p:pic>
        <p:nvPicPr>
          <p:cNvPr id="7" name="Picture 6">
            <a:extLst>
              <a:ext uri="{FF2B5EF4-FFF2-40B4-BE49-F238E27FC236}">
                <a16:creationId xmlns:a16="http://schemas.microsoft.com/office/drawing/2014/main" id="{7A7D1A20-EBD3-8E99-97B4-6E2DA3981EC2}"/>
              </a:ext>
            </a:extLst>
          </p:cNvPr>
          <p:cNvPicPr>
            <a:picLocks noChangeAspect="1"/>
          </p:cNvPicPr>
          <p:nvPr/>
        </p:nvPicPr>
        <p:blipFill>
          <a:blip r:embed="rId2"/>
          <a:stretch>
            <a:fillRect/>
          </a:stretch>
        </p:blipFill>
        <p:spPr>
          <a:xfrm>
            <a:off x="234696" y="947044"/>
            <a:ext cx="8674100" cy="3990289"/>
          </a:xfrm>
          <a:prstGeom prst="rect">
            <a:avLst/>
          </a:prstGeom>
        </p:spPr>
      </p:pic>
    </p:spTree>
    <p:extLst>
      <p:ext uri="{BB962C8B-B14F-4D97-AF65-F5344CB8AC3E}">
        <p14:creationId xmlns:p14="http://schemas.microsoft.com/office/powerpoint/2010/main" val="1955154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4610318"/>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pic>
        <p:nvPicPr>
          <p:cNvPr id="5" name="Picture 4">
            <a:extLst>
              <a:ext uri="{FF2B5EF4-FFF2-40B4-BE49-F238E27FC236}">
                <a16:creationId xmlns:a16="http://schemas.microsoft.com/office/drawing/2014/main" id="{7E620D66-E80D-1ED5-F264-D8E8BB6D533E}"/>
              </a:ext>
            </a:extLst>
          </p:cNvPr>
          <p:cNvPicPr>
            <a:picLocks noChangeAspect="1"/>
          </p:cNvPicPr>
          <p:nvPr/>
        </p:nvPicPr>
        <p:blipFill>
          <a:blip r:embed="rId2"/>
          <a:stretch>
            <a:fillRect/>
          </a:stretch>
        </p:blipFill>
        <p:spPr>
          <a:xfrm>
            <a:off x="0" y="1013723"/>
            <a:ext cx="9144000" cy="4830554"/>
          </a:xfrm>
          <a:prstGeom prst="rect">
            <a:avLst/>
          </a:prstGeom>
        </p:spPr>
      </p:pic>
      <p:sp>
        <p:nvSpPr>
          <p:cNvPr id="3" name="TextBox 2">
            <a:extLst>
              <a:ext uri="{FF2B5EF4-FFF2-40B4-BE49-F238E27FC236}">
                <a16:creationId xmlns:a16="http://schemas.microsoft.com/office/drawing/2014/main" id="{9F54980C-B21C-568A-612F-57CC65511985}"/>
              </a:ext>
            </a:extLst>
          </p:cNvPr>
          <p:cNvSpPr txBox="1"/>
          <p:nvPr/>
        </p:nvSpPr>
        <p:spPr>
          <a:xfrm>
            <a:off x="1933048" y="5624041"/>
            <a:ext cx="5277395" cy="707886"/>
          </a:xfrm>
          <a:prstGeom prst="rect">
            <a:avLst/>
          </a:prstGeom>
          <a:noFill/>
        </p:spPr>
        <p:txBody>
          <a:bodyPr wrap="square" rtlCol="0">
            <a:spAutoFit/>
          </a:bodyPr>
          <a:lstStyle/>
          <a:p>
            <a:pPr algn="ctr"/>
            <a:r>
              <a:rPr lang="ja-JP" altLang="en-US" sz="2000" dirty="0"/>
              <a:t>電気、水道、駐車料金の支払いインターフェース</a:t>
            </a:r>
            <a:endParaRPr lang="en-US" sz="2000" dirty="0"/>
          </a:p>
        </p:txBody>
      </p:sp>
    </p:spTree>
    <p:extLst>
      <p:ext uri="{BB962C8B-B14F-4D97-AF65-F5344CB8AC3E}">
        <p14:creationId xmlns:p14="http://schemas.microsoft.com/office/powerpoint/2010/main" val="406396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4819323"/>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pic>
        <p:nvPicPr>
          <p:cNvPr id="7" name="Picture 6">
            <a:extLst>
              <a:ext uri="{FF2B5EF4-FFF2-40B4-BE49-F238E27FC236}">
                <a16:creationId xmlns:a16="http://schemas.microsoft.com/office/drawing/2014/main" id="{7DDAE11F-8DC3-C3E7-11E6-A03704B6F167}"/>
              </a:ext>
            </a:extLst>
          </p:cNvPr>
          <p:cNvPicPr>
            <a:picLocks noChangeAspect="1"/>
          </p:cNvPicPr>
          <p:nvPr/>
        </p:nvPicPr>
        <p:blipFill>
          <a:blip r:embed="rId2"/>
          <a:stretch>
            <a:fillRect/>
          </a:stretch>
        </p:blipFill>
        <p:spPr>
          <a:xfrm>
            <a:off x="234696" y="1268823"/>
            <a:ext cx="8784044" cy="4320353"/>
          </a:xfrm>
          <a:prstGeom prst="rect">
            <a:avLst/>
          </a:prstGeom>
        </p:spPr>
      </p:pic>
      <p:sp>
        <p:nvSpPr>
          <p:cNvPr id="3" name="TextBox 2">
            <a:extLst>
              <a:ext uri="{FF2B5EF4-FFF2-40B4-BE49-F238E27FC236}">
                <a16:creationId xmlns:a16="http://schemas.microsoft.com/office/drawing/2014/main" id="{D52E565C-A95C-AB03-9CE8-3C7A9E62DEB3}"/>
              </a:ext>
            </a:extLst>
          </p:cNvPr>
          <p:cNvSpPr txBox="1"/>
          <p:nvPr/>
        </p:nvSpPr>
        <p:spPr>
          <a:xfrm>
            <a:off x="1987140" y="5905230"/>
            <a:ext cx="5169212" cy="400110"/>
          </a:xfrm>
          <a:prstGeom prst="rect">
            <a:avLst/>
          </a:prstGeom>
          <a:noFill/>
        </p:spPr>
        <p:txBody>
          <a:bodyPr wrap="square" rtlCol="0">
            <a:spAutoFit/>
          </a:bodyPr>
          <a:lstStyle/>
          <a:p>
            <a:pPr algn="ctr"/>
            <a:r>
              <a:rPr lang="ja-JP" altLang="en-US" sz="2000" dirty="0"/>
              <a:t>部屋の支払い管理インターフェース</a:t>
            </a:r>
            <a:endParaRPr lang="en-US" sz="2000" dirty="0"/>
          </a:p>
        </p:txBody>
      </p:sp>
    </p:spTree>
    <p:extLst>
      <p:ext uri="{BB962C8B-B14F-4D97-AF65-F5344CB8AC3E}">
        <p14:creationId xmlns:p14="http://schemas.microsoft.com/office/powerpoint/2010/main" val="311043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5132832"/>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pic>
        <p:nvPicPr>
          <p:cNvPr id="5" name="Picture 4">
            <a:extLst>
              <a:ext uri="{FF2B5EF4-FFF2-40B4-BE49-F238E27FC236}">
                <a16:creationId xmlns:a16="http://schemas.microsoft.com/office/drawing/2014/main" id="{8260900E-16C7-5B94-35FA-475A84680C2A}"/>
              </a:ext>
            </a:extLst>
          </p:cNvPr>
          <p:cNvPicPr>
            <a:picLocks noChangeAspect="1"/>
          </p:cNvPicPr>
          <p:nvPr/>
        </p:nvPicPr>
        <p:blipFill>
          <a:blip r:embed="rId2"/>
          <a:stretch>
            <a:fillRect/>
          </a:stretch>
        </p:blipFill>
        <p:spPr>
          <a:xfrm>
            <a:off x="104502" y="963169"/>
            <a:ext cx="9039497" cy="4375186"/>
          </a:xfrm>
          <a:prstGeom prst="rect">
            <a:avLst/>
          </a:prstGeom>
        </p:spPr>
      </p:pic>
      <p:sp>
        <p:nvSpPr>
          <p:cNvPr id="3" name="TextBox 2">
            <a:extLst>
              <a:ext uri="{FF2B5EF4-FFF2-40B4-BE49-F238E27FC236}">
                <a16:creationId xmlns:a16="http://schemas.microsoft.com/office/drawing/2014/main" id="{2D2702E3-C173-C4EC-653A-0257D93AFCD1}"/>
              </a:ext>
            </a:extLst>
          </p:cNvPr>
          <p:cNvSpPr txBox="1"/>
          <p:nvPr/>
        </p:nvSpPr>
        <p:spPr>
          <a:xfrm>
            <a:off x="1545517" y="5555130"/>
            <a:ext cx="6052457" cy="400110"/>
          </a:xfrm>
          <a:prstGeom prst="rect">
            <a:avLst/>
          </a:prstGeom>
          <a:noFill/>
        </p:spPr>
        <p:txBody>
          <a:bodyPr wrap="square" rtlCol="0">
            <a:spAutoFit/>
          </a:bodyPr>
          <a:lstStyle/>
          <a:p>
            <a:pPr algn="ctr"/>
            <a:r>
              <a:rPr lang="ja-JP" altLang="en-US" sz="2000" dirty="0"/>
              <a:t>部屋ごとのサービス料金情報入力インターフェース</a:t>
            </a:r>
            <a:endParaRPr lang="en-US" sz="2000" dirty="0"/>
          </a:p>
        </p:txBody>
      </p:sp>
    </p:spTree>
    <p:extLst>
      <p:ext uri="{BB962C8B-B14F-4D97-AF65-F5344CB8AC3E}">
        <p14:creationId xmlns:p14="http://schemas.microsoft.com/office/powerpoint/2010/main" val="3478478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5132832"/>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pic>
        <p:nvPicPr>
          <p:cNvPr id="7" name="Picture 6">
            <a:extLst>
              <a:ext uri="{FF2B5EF4-FFF2-40B4-BE49-F238E27FC236}">
                <a16:creationId xmlns:a16="http://schemas.microsoft.com/office/drawing/2014/main" id="{598BFA95-D4D2-7170-F81C-BA56FA6928B1}"/>
              </a:ext>
            </a:extLst>
          </p:cNvPr>
          <p:cNvPicPr>
            <a:picLocks noChangeAspect="1"/>
          </p:cNvPicPr>
          <p:nvPr/>
        </p:nvPicPr>
        <p:blipFill>
          <a:blip r:embed="rId2"/>
          <a:stretch>
            <a:fillRect/>
          </a:stretch>
        </p:blipFill>
        <p:spPr>
          <a:xfrm>
            <a:off x="0" y="992892"/>
            <a:ext cx="9144000" cy="4667679"/>
          </a:xfrm>
          <a:prstGeom prst="rect">
            <a:avLst/>
          </a:prstGeom>
        </p:spPr>
      </p:pic>
      <p:sp>
        <p:nvSpPr>
          <p:cNvPr id="5" name="TextBox 4">
            <a:extLst>
              <a:ext uri="{FF2B5EF4-FFF2-40B4-BE49-F238E27FC236}">
                <a16:creationId xmlns:a16="http://schemas.microsoft.com/office/drawing/2014/main" id="{F89BDDF6-27E7-D4CD-3280-5F51908F80DF}"/>
              </a:ext>
            </a:extLst>
          </p:cNvPr>
          <p:cNvSpPr txBox="1"/>
          <p:nvPr/>
        </p:nvSpPr>
        <p:spPr>
          <a:xfrm>
            <a:off x="1677986" y="5298469"/>
            <a:ext cx="5787520" cy="400110"/>
          </a:xfrm>
          <a:prstGeom prst="rect">
            <a:avLst/>
          </a:prstGeom>
          <a:noFill/>
        </p:spPr>
        <p:txBody>
          <a:bodyPr wrap="square" rtlCol="0">
            <a:spAutoFit/>
          </a:bodyPr>
          <a:lstStyle/>
          <a:p>
            <a:pPr algn="ctr"/>
            <a:r>
              <a:rPr lang="ja-JP" altLang="en-US" sz="2000" dirty="0"/>
              <a:t>サービス料金支払い管理インターフェース</a:t>
            </a:r>
            <a:endParaRPr lang="en-US" sz="2000" dirty="0"/>
          </a:p>
        </p:txBody>
      </p:sp>
    </p:spTree>
    <p:extLst>
      <p:ext uri="{BB962C8B-B14F-4D97-AF65-F5344CB8AC3E}">
        <p14:creationId xmlns:p14="http://schemas.microsoft.com/office/powerpoint/2010/main" val="124964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ja-JP" altLang="en-US" dirty="0"/>
              <a:t>内容</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514350" indent="-514350">
              <a:lnSpc>
                <a:spcPct val="150000"/>
              </a:lnSpc>
              <a:buFont typeface="+mj-lt"/>
              <a:buAutoNum type="arabicPeriod"/>
            </a:pPr>
            <a:r>
              <a:rPr lang="ja-JP" altLang="en-US" dirty="0"/>
              <a:t>問題の紹介</a:t>
            </a:r>
            <a:endParaRPr lang="en-US" altLang="ja-JP" dirty="0"/>
          </a:p>
          <a:p>
            <a:pPr marL="514350" indent="-514350">
              <a:lnSpc>
                <a:spcPct val="150000"/>
              </a:lnSpc>
              <a:buFont typeface="+mj-lt"/>
              <a:buAutoNum type="arabicPeriod"/>
            </a:pPr>
            <a:r>
              <a:rPr lang="ja-JP" altLang="en-US" dirty="0"/>
              <a:t>現状調査</a:t>
            </a:r>
            <a:endParaRPr lang="en-US" altLang="ja-JP" dirty="0"/>
          </a:p>
          <a:p>
            <a:pPr marL="514350" indent="-514350">
              <a:lnSpc>
                <a:spcPct val="150000"/>
              </a:lnSpc>
              <a:buFont typeface="+mj-lt"/>
              <a:buAutoNum type="arabicPeriod"/>
            </a:pPr>
            <a:r>
              <a:rPr lang="ja-JP" altLang="en-US" dirty="0"/>
              <a:t>建設プロジェクトの解決策</a:t>
            </a:r>
            <a:endParaRPr lang="en-US" altLang="ja-JP" dirty="0"/>
          </a:p>
          <a:p>
            <a:pPr marL="514350" indent="-514350">
              <a:lnSpc>
                <a:spcPct val="150000"/>
              </a:lnSpc>
              <a:buFont typeface="+mj-lt"/>
              <a:buAutoNum type="arabicPeriod"/>
            </a:pPr>
            <a:r>
              <a:rPr lang="ja-JP" altLang="en-US" dirty="0"/>
              <a:t>達成結果</a:t>
            </a:r>
            <a:endParaRPr lang="en-US" altLang="ja-JP" dirty="0"/>
          </a:p>
          <a:p>
            <a:pPr marL="514350" indent="-514350">
              <a:lnSpc>
                <a:spcPct val="150000"/>
              </a:lnSpc>
              <a:buFont typeface="+mj-lt"/>
              <a:buAutoNum type="arabicPeriod"/>
            </a:pPr>
            <a:r>
              <a:rPr lang="ja-JP" altLang="en-US" dirty="0"/>
              <a:t>結論と発展の方向</a:t>
            </a:r>
            <a:endParaRPr lang="en-US" altLang="ja-JP" dirty="0"/>
          </a:p>
          <a:p>
            <a:pPr marL="514350" indent="-514350">
              <a:lnSpc>
                <a:spcPct val="150000"/>
              </a:lnSpc>
              <a:buFont typeface="+mj-lt"/>
              <a:buAutoNum type="arabicPeriod"/>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36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5132832"/>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pic>
        <p:nvPicPr>
          <p:cNvPr id="5" name="Picture 4">
            <a:extLst>
              <a:ext uri="{FF2B5EF4-FFF2-40B4-BE49-F238E27FC236}">
                <a16:creationId xmlns:a16="http://schemas.microsoft.com/office/drawing/2014/main" id="{B38DB732-62A9-CF6E-DAF4-C18720F34507}"/>
              </a:ext>
            </a:extLst>
          </p:cNvPr>
          <p:cNvPicPr>
            <a:picLocks noChangeAspect="1"/>
          </p:cNvPicPr>
          <p:nvPr/>
        </p:nvPicPr>
        <p:blipFill>
          <a:blip r:embed="rId2"/>
          <a:stretch>
            <a:fillRect/>
          </a:stretch>
        </p:blipFill>
        <p:spPr>
          <a:xfrm>
            <a:off x="234694" y="963168"/>
            <a:ext cx="8674101" cy="4601258"/>
          </a:xfrm>
          <a:prstGeom prst="rect">
            <a:avLst/>
          </a:prstGeom>
        </p:spPr>
      </p:pic>
      <p:sp>
        <p:nvSpPr>
          <p:cNvPr id="3" name="TextBox 2">
            <a:extLst>
              <a:ext uri="{FF2B5EF4-FFF2-40B4-BE49-F238E27FC236}">
                <a16:creationId xmlns:a16="http://schemas.microsoft.com/office/drawing/2014/main" id="{FA10D052-09CE-354E-910E-1403475A567A}"/>
              </a:ext>
            </a:extLst>
          </p:cNvPr>
          <p:cNvSpPr txBox="1"/>
          <p:nvPr/>
        </p:nvSpPr>
        <p:spPr>
          <a:xfrm>
            <a:off x="2028841" y="5564426"/>
            <a:ext cx="5085805" cy="400110"/>
          </a:xfrm>
          <a:prstGeom prst="rect">
            <a:avLst/>
          </a:prstGeom>
          <a:noFill/>
        </p:spPr>
        <p:txBody>
          <a:bodyPr wrap="square" rtlCol="0">
            <a:spAutoFit/>
          </a:bodyPr>
          <a:lstStyle/>
          <a:p>
            <a:pPr algn="ctr"/>
            <a:r>
              <a:rPr lang="ja-JP" altLang="en-US" sz="2000" dirty="0"/>
              <a:t>月ごとの駐車料金管理インターフェース</a:t>
            </a:r>
            <a:endParaRPr lang="en-US" sz="2000" dirty="0"/>
          </a:p>
        </p:txBody>
      </p:sp>
    </p:spTree>
    <p:extLst>
      <p:ext uri="{BB962C8B-B14F-4D97-AF65-F5344CB8AC3E}">
        <p14:creationId xmlns:p14="http://schemas.microsoft.com/office/powerpoint/2010/main" val="2450912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5132832"/>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sp>
        <p:nvSpPr>
          <p:cNvPr id="3" name="TextBox 2">
            <a:extLst>
              <a:ext uri="{FF2B5EF4-FFF2-40B4-BE49-F238E27FC236}">
                <a16:creationId xmlns:a16="http://schemas.microsoft.com/office/drawing/2014/main" id="{2D2702E3-C173-C4EC-653A-0257D93AFCD1}"/>
              </a:ext>
            </a:extLst>
          </p:cNvPr>
          <p:cNvSpPr txBox="1"/>
          <p:nvPr/>
        </p:nvSpPr>
        <p:spPr>
          <a:xfrm>
            <a:off x="1545517" y="4908048"/>
            <a:ext cx="6052457" cy="400110"/>
          </a:xfrm>
          <a:prstGeom prst="rect">
            <a:avLst/>
          </a:prstGeom>
          <a:noFill/>
        </p:spPr>
        <p:txBody>
          <a:bodyPr wrap="square" rtlCol="0">
            <a:spAutoFit/>
          </a:bodyPr>
          <a:lstStyle/>
          <a:p>
            <a:pPr algn="ctr"/>
            <a:r>
              <a:rPr lang="ja-JP" altLang="en-US" sz="2000" dirty="0"/>
              <a:t>システムが支払い情報をメールで送信する</a:t>
            </a:r>
            <a:endParaRPr lang="en-US" sz="2000" dirty="0"/>
          </a:p>
        </p:txBody>
      </p:sp>
      <p:pic>
        <p:nvPicPr>
          <p:cNvPr id="8" name="Picture 7">
            <a:extLst>
              <a:ext uri="{FF2B5EF4-FFF2-40B4-BE49-F238E27FC236}">
                <a16:creationId xmlns:a16="http://schemas.microsoft.com/office/drawing/2014/main" id="{A5DF1456-D94D-2387-0F71-630F8C87A433}"/>
              </a:ext>
            </a:extLst>
          </p:cNvPr>
          <p:cNvPicPr>
            <a:picLocks noChangeAspect="1"/>
          </p:cNvPicPr>
          <p:nvPr/>
        </p:nvPicPr>
        <p:blipFill>
          <a:blip r:embed="rId2"/>
          <a:stretch>
            <a:fillRect/>
          </a:stretch>
        </p:blipFill>
        <p:spPr>
          <a:xfrm>
            <a:off x="218709" y="1549842"/>
            <a:ext cx="8690087" cy="2782956"/>
          </a:xfrm>
          <a:prstGeom prst="rect">
            <a:avLst/>
          </a:prstGeom>
        </p:spPr>
      </p:pic>
    </p:spTree>
    <p:extLst>
      <p:ext uri="{BB962C8B-B14F-4D97-AF65-F5344CB8AC3E}">
        <p14:creationId xmlns:p14="http://schemas.microsoft.com/office/powerpoint/2010/main" val="234594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4612381"/>
          </a:xfrm>
        </p:spPr>
        <p:txBody>
          <a:body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4.</a:t>
            </a:r>
            <a:r>
              <a:rPr lang="ja-JP" altLang="en-US" dirty="0"/>
              <a:t>達成結果</a:t>
            </a:r>
            <a:br>
              <a:rPr lang="en-US" altLang="ja-JP" dirty="0"/>
            </a:br>
            <a:endParaRPr lang="en-US" dirty="0"/>
          </a:p>
        </p:txBody>
      </p:sp>
      <p:pic>
        <p:nvPicPr>
          <p:cNvPr id="5" name="Picture 4">
            <a:extLst>
              <a:ext uri="{FF2B5EF4-FFF2-40B4-BE49-F238E27FC236}">
                <a16:creationId xmlns:a16="http://schemas.microsoft.com/office/drawing/2014/main" id="{7E4A21EB-97F4-F0B0-EB4E-67D44C6520DC}"/>
              </a:ext>
            </a:extLst>
          </p:cNvPr>
          <p:cNvPicPr>
            <a:picLocks noChangeAspect="1"/>
          </p:cNvPicPr>
          <p:nvPr/>
        </p:nvPicPr>
        <p:blipFill>
          <a:blip r:embed="rId2"/>
          <a:stretch>
            <a:fillRect/>
          </a:stretch>
        </p:blipFill>
        <p:spPr>
          <a:xfrm>
            <a:off x="250683" y="963168"/>
            <a:ext cx="8674100" cy="4612381"/>
          </a:xfrm>
          <a:prstGeom prst="rect">
            <a:avLst/>
          </a:prstGeom>
        </p:spPr>
      </p:pic>
      <p:sp>
        <p:nvSpPr>
          <p:cNvPr id="3" name="TextBox 2">
            <a:extLst>
              <a:ext uri="{FF2B5EF4-FFF2-40B4-BE49-F238E27FC236}">
                <a16:creationId xmlns:a16="http://schemas.microsoft.com/office/drawing/2014/main" id="{BAB2C814-FF3C-15A7-7F0F-501A6D9EE41F}"/>
              </a:ext>
            </a:extLst>
          </p:cNvPr>
          <p:cNvSpPr txBox="1"/>
          <p:nvPr/>
        </p:nvSpPr>
        <p:spPr>
          <a:xfrm>
            <a:off x="2085858" y="5717646"/>
            <a:ext cx="5003749" cy="400110"/>
          </a:xfrm>
          <a:prstGeom prst="rect">
            <a:avLst/>
          </a:prstGeom>
          <a:noFill/>
        </p:spPr>
        <p:txBody>
          <a:bodyPr wrap="square" rtlCol="0">
            <a:spAutoFit/>
          </a:bodyPr>
          <a:lstStyle/>
          <a:p>
            <a:pPr algn="ctr"/>
            <a:r>
              <a:rPr lang="ja-JP" altLang="en-US" sz="2000" dirty="0"/>
              <a:t>管理者の報告応答インターフェース</a:t>
            </a:r>
            <a:endParaRPr lang="en-US" sz="2000" dirty="0"/>
          </a:p>
        </p:txBody>
      </p:sp>
    </p:spTree>
    <p:extLst>
      <p:ext uri="{BB962C8B-B14F-4D97-AF65-F5344CB8AC3E}">
        <p14:creationId xmlns:p14="http://schemas.microsoft.com/office/powerpoint/2010/main" val="386760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696" y="963168"/>
            <a:ext cx="8674100" cy="5132832"/>
          </a:xfrm>
        </p:spPr>
        <p:txBody>
          <a:bodyPr/>
          <a:lstStyle/>
          <a:p>
            <a:r>
              <a:rPr lang="ja-JP" altLang="en-US" sz="2400" b="1" dirty="0"/>
              <a:t>寮管理システムの完成。</a:t>
            </a:r>
            <a:endParaRPr lang="en-US" altLang="ja-JP" sz="2400" b="1" dirty="0"/>
          </a:p>
          <a:p>
            <a:r>
              <a:rPr lang="ja-JP" altLang="en-US" sz="2400" dirty="0"/>
              <a:t>使いやすく親しみやすいインターフェース。</a:t>
            </a:r>
            <a:endParaRPr lang="en-US" altLang="ja-JP" sz="2400" dirty="0"/>
          </a:p>
          <a:p>
            <a:r>
              <a:rPr lang="ja-JP" altLang="en-US" sz="1600" dirty="0"/>
              <a:t>制限</a:t>
            </a:r>
            <a:endParaRPr lang="en-US" altLang="ja-JP" sz="1600" dirty="0"/>
          </a:p>
          <a:p>
            <a:pPr lvl="1"/>
            <a:r>
              <a:rPr lang="ja-JP" altLang="en-US" sz="1600" dirty="0"/>
              <a:t>通知機能や学生検索機能がまだ備わっていない。</a:t>
            </a:r>
            <a:endParaRPr lang="en-US" altLang="ja-JP" sz="1600" dirty="0"/>
          </a:p>
          <a:p>
            <a:pPr lvl="1"/>
            <a:r>
              <a:rPr lang="ja-JP" altLang="en-US" sz="2000" dirty="0"/>
              <a:t>報告機能には、寮サービス利用に関する問題を受け付けやすくするための画像や動画がまだ追加されていない。</a:t>
            </a:r>
            <a:endParaRPr lang="en-US" altLang="ja-JP" sz="2000" dirty="0"/>
          </a:p>
          <a:p>
            <a:pPr lvl="1"/>
            <a:endParaRPr lang="en-US" sz="2000" dirty="0">
              <a:latin typeface="Arial" panose="020B0604020202020204" pitchFamily="34" charset="0"/>
              <a:cs typeface="Arial" panose="020B0604020202020204" pitchFamily="34" charset="0"/>
            </a:endParaRPr>
          </a:p>
          <a:p>
            <a:pPr marL="457200" lvl="1" indent="0">
              <a:buNone/>
            </a:pPr>
            <a:endParaRPr lang="en-US" dirty="0">
              <a:latin typeface="Arial" panose="020B0604020202020204" pitchFamily="34" charset="0"/>
              <a:cs typeface="Arial" panose="020B0604020202020204" pitchFamily="34" charset="0"/>
            </a:endParaRPr>
          </a:p>
          <a:p>
            <a:r>
              <a:rPr lang="ja-JP" altLang="en-US" sz="2400" dirty="0"/>
              <a:t>発展の方向</a:t>
            </a:r>
            <a:endParaRPr lang="en-US" altLang="ja-JP" sz="2400" dirty="0"/>
          </a:p>
          <a:p>
            <a:pPr lvl="1"/>
            <a:r>
              <a:rPr lang="ja-JP" altLang="en-US" sz="1600" dirty="0"/>
              <a:t>管理者が業務を分担できるように管理役割を追加する必要がある</a:t>
            </a:r>
            <a:endParaRPr lang="en-US" altLang="ja-JP" sz="1600" dirty="0"/>
          </a:p>
          <a:p>
            <a:pPr lvl="1"/>
            <a:r>
              <a:rPr lang="ja-JP" altLang="en-US" sz="1600" dirty="0"/>
              <a:t>報告機能に、件名セクションにサポートが必要なサービスのリストを追加する必要がある</a:t>
            </a:r>
            <a:endParaRPr lang="en-US" altLang="ja-JP" sz="1600" dirty="0"/>
          </a:p>
          <a:p>
            <a:pPr lvl="1"/>
            <a:r>
              <a:rPr lang="ja-JP" altLang="en-US" sz="2000" dirty="0"/>
              <a:t>既存の機能を改善する</a:t>
            </a:r>
            <a:endParaRPr lang="en-US" altLang="ja-JP" sz="2000" dirty="0"/>
          </a:p>
          <a:p>
            <a:pPr lvl="1"/>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    </a:t>
            </a: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234950" y="0"/>
            <a:ext cx="8673846" cy="451739"/>
          </a:xfrm>
        </p:spPr>
        <p:txBody>
          <a:bodyPr/>
          <a:lstStyle/>
          <a:p>
            <a:r>
              <a:rPr lang="en-US" dirty="0"/>
              <a:t>5.</a:t>
            </a:r>
            <a:r>
              <a:rPr lang="ja-JP" altLang="en-US" dirty="0"/>
              <a:t>結論と発展の方向</a:t>
            </a:r>
            <a:br>
              <a:rPr lang="en-US" altLang="ja-JP" dirty="0"/>
            </a:br>
            <a:endParaRPr lang="en-US" dirty="0"/>
          </a:p>
        </p:txBody>
      </p:sp>
    </p:spTree>
    <p:extLst>
      <p:ext uri="{BB962C8B-B14F-4D97-AF65-F5344CB8AC3E}">
        <p14:creationId xmlns:p14="http://schemas.microsoft.com/office/powerpoint/2010/main" val="1287504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a:t>1.</a:t>
            </a:r>
            <a:r>
              <a:rPr lang="ja-JP" altLang="en-US" dirty="0"/>
              <a:t>問題の紹介</a:t>
            </a:r>
            <a:br>
              <a:rPr lang="en-US" altLang="ja-JP" dirty="0"/>
            </a:b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50" y="963168"/>
            <a:ext cx="8909050" cy="5132832"/>
          </a:xfrm>
        </p:spPr>
        <p:txBody>
          <a:bodyPr/>
          <a:lstStyle/>
          <a:p>
            <a:r>
              <a:rPr lang="ja-JP" altLang="en-US" sz="2400" b="1" dirty="0"/>
              <a:t>多くの学生</a:t>
            </a:r>
            <a:r>
              <a:rPr lang="ja-JP" altLang="en-US" sz="2400" dirty="0"/>
              <a:t>が都市に移り住み、学びます</a:t>
            </a:r>
            <a:r>
              <a:rPr lang="en-US" sz="1100" dirty="0"/>
              <a:t>。</a:t>
            </a:r>
            <a:br>
              <a:rPr lang="en-US" sz="1100" dirty="0"/>
            </a:br>
            <a:br>
              <a:rPr lang="en-US" altLang="ja-JP" sz="1600" dirty="0"/>
            </a:br>
            <a:r>
              <a:rPr lang="ja-JP" altLang="en-US" sz="2400" dirty="0"/>
              <a:t>寮</a:t>
            </a:r>
            <a:r>
              <a:rPr lang="en-US" altLang="ja-JP" sz="2400" dirty="0"/>
              <a:t> </a:t>
            </a:r>
            <a:r>
              <a:rPr lang="ja-JP" altLang="en-US" sz="2400" dirty="0"/>
              <a:t>に滞在することを選びます</a:t>
            </a:r>
            <a:r>
              <a:rPr lang="en-US" altLang="ja-JP" sz="2400" dirty="0"/>
              <a:t>:</a:t>
            </a:r>
            <a:br>
              <a:rPr lang="en-US" altLang="ja-JP" sz="2400" dirty="0"/>
            </a:br>
            <a:r>
              <a:rPr lang="en-US" altLang="ja-JP" sz="2400" dirty="0"/>
              <a:t>    + </a:t>
            </a:r>
            <a:r>
              <a:rPr lang="ja-JP" altLang="en-US" sz="2000" b="1" dirty="0"/>
              <a:t>合理的な費用</a:t>
            </a:r>
            <a:br>
              <a:rPr lang="en-US" altLang="ja-JP" sz="2000" b="1" dirty="0"/>
            </a:br>
            <a:r>
              <a:rPr lang="en-US" altLang="ja-JP" sz="2000" b="1" dirty="0"/>
              <a:t>     </a:t>
            </a:r>
            <a:r>
              <a:rPr lang="en-US" altLang="ja-JP" sz="2400" dirty="0"/>
              <a:t>+ </a:t>
            </a:r>
            <a:r>
              <a:rPr lang="ja-JP" altLang="en-US" sz="2000" b="1" dirty="0"/>
              <a:t>学校の近く</a:t>
            </a:r>
            <a:endParaRPr lang="en-US" sz="2000" b="1" dirty="0">
              <a:latin typeface="Arial" panose="020B0604020202020204" pitchFamily="34" charset="0"/>
              <a:cs typeface="Arial" panose="020B0604020202020204" pitchFamily="34" charset="0"/>
            </a:endParaRPr>
          </a:p>
          <a:p>
            <a:pPr lvl="1">
              <a:buFont typeface="Wingdings" pitchFamily="2" charset="2"/>
              <a:buChar char="ü"/>
            </a:pPr>
            <a:endParaRPr lang="en-US" sz="2000" dirty="0">
              <a:latin typeface="Arial" panose="020B0604020202020204" pitchFamily="34" charset="0"/>
              <a:cs typeface="Arial" panose="020B0604020202020204" pitchFamily="34" charset="0"/>
            </a:endParaRPr>
          </a:p>
          <a:p>
            <a:r>
              <a:rPr lang="ja-JP" altLang="en-US" sz="2400" dirty="0"/>
              <a:t>寮の管理業務には多くの困難があります</a:t>
            </a:r>
            <a:r>
              <a:rPr lang="en-US" sz="2400" dirty="0"/>
              <a:t>。</a:t>
            </a:r>
            <a:br>
              <a:rPr lang="en-US" altLang="ja-JP" sz="2400" dirty="0"/>
            </a:br>
            <a:endParaRPr lang="en-US" sz="2000" dirty="0">
              <a:latin typeface="Arial" panose="020B0604020202020204" pitchFamily="34" charset="0"/>
              <a:cs typeface="Arial" panose="020B0604020202020204" pitchFamily="34" charset="0"/>
            </a:endParaRPr>
          </a:p>
          <a:p>
            <a:pPr lvl="1"/>
            <a:r>
              <a:rPr lang="ja-JP" altLang="en-US" sz="2000" b="1" dirty="0"/>
              <a:t>寮の利用状況の統計および追跡作業が便利ではありません</a:t>
            </a:r>
            <a:r>
              <a:rPr lang="ja-JP" altLang="en-US" sz="1600" dirty="0"/>
              <a:t>。</a:t>
            </a:r>
            <a:endParaRPr lang="en-US" altLang="ja-JP" sz="1600" dirty="0"/>
          </a:p>
          <a:p>
            <a:pPr lvl="1"/>
            <a:r>
              <a:rPr lang="ja-JP" altLang="en-US" sz="2000" b="1" dirty="0"/>
              <a:t>学生は寮の部屋の状況についての情報を持っていません</a:t>
            </a:r>
            <a:r>
              <a:rPr lang="ja-JP" altLang="en-US" sz="1600" dirty="0"/>
              <a:t>。</a:t>
            </a:r>
            <a:endParaRPr lang="en-US" sz="2000" dirty="0">
              <a:latin typeface="Arial" panose="020B0604020202020204" pitchFamily="34" charset="0"/>
              <a:cs typeface="Arial" panose="020B0604020202020204" pitchFamily="34" charset="0"/>
            </a:endParaRPr>
          </a:p>
          <a:p>
            <a:pPr>
              <a:buFont typeface="Wingdings" pitchFamily="2" charset="2"/>
              <a:buChar char="Ø"/>
            </a:pPr>
            <a:r>
              <a:rPr lang="en-US" altLang="ja-JP" sz="2400" dirty="0">
                <a:latin typeface="Arial" panose="020B0604020202020204" pitchFamily="34" charset="0"/>
                <a:cs typeface="Arial" panose="020B0604020202020204" pitchFamily="34" charset="0"/>
              </a:rPr>
              <a:t> </a:t>
            </a:r>
            <a:r>
              <a:rPr lang="ja-JP" altLang="en-US" sz="2000" b="1" dirty="0"/>
              <a:t>寮管理システムおよびサービス登録システムの開発</a:t>
            </a:r>
            <a:endParaRPr lang="en-US" sz="2000" b="1" dirty="0">
              <a:latin typeface="Arial" panose="020B0604020202020204" pitchFamily="34" charset="0"/>
              <a:cs typeface="Arial" panose="020B0604020202020204" pitchFamily="34" charset="0"/>
            </a:endParaRPr>
          </a:p>
          <a:p>
            <a:pPr>
              <a:buFont typeface="Wingdings" pitchFamily="2" charset="2"/>
              <a:buChar char="Ø"/>
            </a:pPr>
            <a:r>
              <a:rPr lang="en-US" sz="2400" dirty="0">
                <a:latin typeface="Arial" panose="020B0604020202020204" pitchFamily="34" charset="0"/>
                <a:cs typeface="Arial" panose="020B0604020202020204" pitchFamily="34" charset="0"/>
              </a:rPr>
              <a:t> </a:t>
            </a:r>
            <a:r>
              <a:rPr lang="en-US" altLang="ja-JP" sz="2000" b="1" dirty="0"/>
              <a:t>IT</a:t>
            </a:r>
            <a:r>
              <a:rPr lang="ja-JP" altLang="en-US" sz="2000" b="1" dirty="0"/>
              <a:t>の専門知識がない人でも操作しやすく、アクセスしやすいシステムを構築する。</a:t>
            </a:r>
            <a:endParaRPr lang="en-US" sz="2000" b="1" dirty="0">
              <a:latin typeface="Arial" panose="020B0604020202020204" pitchFamily="34" charset="0"/>
              <a:cs typeface="Arial" panose="020B0604020202020204" pitchFamily="34" charset="0"/>
            </a:endParaRPr>
          </a:p>
          <a:p>
            <a:pPr marL="0" indent="0">
              <a:buNone/>
            </a:pPr>
            <a:endParaRPr lang="en-US" sz="1800" dirty="0"/>
          </a:p>
        </p:txBody>
      </p:sp>
    </p:spTree>
    <p:extLst>
      <p:ext uri="{BB962C8B-B14F-4D97-AF65-F5344CB8AC3E}">
        <p14:creationId xmlns:p14="http://schemas.microsoft.com/office/powerpoint/2010/main" val="223275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1" y="963168"/>
            <a:ext cx="9144000" cy="5132832"/>
          </a:xfrm>
        </p:spPr>
        <p:txBody>
          <a:bodyPr/>
          <a:lstStyle/>
          <a:p>
            <a:pPr>
              <a:lnSpc>
                <a:spcPct val="150000"/>
              </a:lnSpc>
            </a:pPr>
            <a:r>
              <a:rPr lang="ja-JP" altLang="en-US" sz="1600" dirty="0"/>
              <a:t>寮の管理のほとんどは依然として従来の方法で行われている</a:t>
            </a:r>
            <a:r>
              <a:rPr lang="en-US" sz="1100" dirty="0"/>
              <a:t>。</a:t>
            </a:r>
            <a:endParaRPr lang="en-US" sz="1600" dirty="0"/>
          </a:p>
          <a:p>
            <a:pPr marL="852488" lvl="1" indent="-395288">
              <a:lnSpc>
                <a:spcPct val="150000"/>
              </a:lnSpc>
              <a:buClr>
                <a:srgbClr val="FF0000"/>
              </a:buClr>
              <a:buFont typeface="System Font Regular"/>
              <a:buChar char="✗"/>
            </a:pPr>
            <a:r>
              <a:rPr lang="ja-JP" altLang="en-US" sz="1600" dirty="0"/>
              <a:t>情報の更新と保存が困難である。</a:t>
            </a:r>
            <a:endParaRPr lang="en-US" altLang="ja-JP" sz="1600" dirty="0"/>
          </a:p>
          <a:p>
            <a:pPr marL="852488" lvl="1" indent="-395288">
              <a:lnSpc>
                <a:spcPct val="150000"/>
              </a:lnSpc>
              <a:buClr>
                <a:srgbClr val="FF0000"/>
              </a:buClr>
              <a:buFont typeface="System Font Regular"/>
              <a:buChar char="✗"/>
            </a:pPr>
            <a:r>
              <a:rPr lang="ja-JP" altLang="en-US" sz="1600" dirty="0"/>
              <a:t>一貫性と同期性が欠けている。</a:t>
            </a:r>
            <a:endParaRPr lang="en-US" sz="2000" dirty="0">
              <a:latin typeface="Arial" panose="020B0604020202020204" pitchFamily="34" charset="0"/>
              <a:cs typeface="Arial" panose="020B0604020202020204" pitchFamily="34" charset="0"/>
            </a:endParaRPr>
          </a:p>
          <a:p>
            <a:pPr marL="852488" lvl="1" indent="-395288">
              <a:lnSpc>
                <a:spcPct val="150000"/>
              </a:lnSpc>
              <a:buClr>
                <a:srgbClr val="FF0000"/>
              </a:buClr>
              <a:buFont typeface="System Font Regular"/>
              <a:buChar char="✗"/>
            </a:pPr>
            <a:r>
              <a:rPr lang="ja-JP" altLang="en-US" sz="1600" dirty="0"/>
              <a:t>学生のニーズに迅速に対応できない。</a:t>
            </a:r>
            <a:endParaRPr lang="en-US" altLang="ja-JP" sz="1600" dirty="0"/>
          </a:p>
          <a:p>
            <a:pPr marL="852488" lvl="1" indent="-395288">
              <a:lnSpc>
                <a:spcPct val="150000"/>
              </a:lnSpc>
              <a:buClr>
                <a:srgbClr val="FF0000"/>
              </a:buClr>
              <a:buFont typeface="System Font Regular"/>
              <a:buChar char="✗"/>
            </a:pPr>
            <a:r>
              <a:rPr lang="ja-JP" altLang="en-US" sz="1600" dirty="0"/>
              <a:t>分析と報告が困難である。 </a:t>
            </a:r>
            <a:r>
              <a:rPr lang="en-US" sz="2000" dirty="0">
                <a:latin typeface="Arial" panose="020B0604020202020204" pitchFamily="34" charset="0"/>
                <a:cs typeface="Arial" panose="020B0604020202020204" pitchFamily="34" charset="0"/>
              </a:rPr>
              <a:t>	</a:t>
            </a:r>
          </a:p>
          <a:p>
            <a:pPr marL="457200" lvl="1" indent="0">
              <a:buNone/>
            </a:pPr>
            <a:endParaRPr lang="en-US" sz="20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a:xfrm>
            <a:off x="97291" y="72090"/>
            <a:ext cx="8673846" cy="451739"/>
          </a:xfrm>
        </p:spPr>
        <p:txBody>
          <a:bodyPr/>
          <a:lstStyle/>
          <a:p>
            <a:r>
              <a:rPr lang="en-US" dirty="0"/>
              <a:t>2.</a:t>
            </a:r>
            <a:r>
              <a:rPr lang="ja-JP" altLang="en-US" dirty="0"/>
              <a:t>現状調査</a:t>
            </a:r>
            <a:br>
              <a:rPr lang="en-US" altLang="ja-JP" dirty="0"/>
            </a:br>
            <a:endParaRPr lang="en-US" dirty="0"/>
          </a:p>
        </p:txBody>
      </p:sp>
      <p:pic>
        <p:nvPicPr>
          <p:cNvPr id="5" name="Picture 4" descr="A group of people wearing masks&#10;&#10;Description automatically generated">
            <a:extLst>
              <a:ext uri="{FF2B5EF4-FFF2-40B4-BE49-F238E27FC236}">
                <a16:creationId xmlns:a16="http://schemas.microsoft.com/office/drawing/2014/main" id="{1F3AE371-FA68-27EE-A8B0-473B7A8DC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55" y="4127863"/>
            <a:ext cx="3448776" cy="1528798"/>
          </a:xfrm>
          <a:prstGeom prst="rect">
            <a:avLst/>
          </a:prstGeom>
        </p:spPr>
      </p:pic>
      <p:pic>
        <p:nvPicPr>
          <p:cNvPr id="8" name="Picture 7" descr="A group of people sitting at a table&#10;&#10;Description automatically generated">
            <a:extLst>
              <a:ext uri="{FF2B5EF4-FFF2-40B4-BE49-F238E27FC236}">
                <a16:creationId xmlns:a16="http://schemas.microsoft.com/office/drawing/2014/main" id="{1740A9A6-6CA4-0F32-D025-50EE9FF0F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471" y="4127863"/>
            <a:ext cx="3448774" cy="1528798"/>
          </a:xfrm>
          <a:prstGeom prst="rect">
            <a:avLst/>
          </a:prstGeom>
        </p:spPr>
      </p:pic>
    </p:spTree>
    <p:extLst>
      <p:ext uri="{BB962C8B-B14F-4D97-AF65-F5344CB8AC3E}">
        <p14:creationId xmlns:p14="http://schemas.microsoft.com/office/powerpoint/2010/main" val="3196234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949" y="963168"/>
            <a:ext cx="8822989" cy="5132832"/>
          </a:xfrm>
        </p:spPr>
        <p:txBody>
          <a:bodyPr/>
          <a:lstStyle/>
          <a:p>
            <a:r>
              <a:rPr lang="en-US" altLang="ja-JP" sz="2400" dirty="0">
                <a:latin typeface="Arial" panose="020B0604020202020204" pitchFamily="34" charset="0"/>
                <a:cs typeface="Arial" panose="020B0604020202020204" pitchFamily="34" charset="0"/>
              </a:rPr>
              <a:t>UEH</a:t>
            </a:r>
            <a:r>
              <a:rPr lang="ja-JP" altLang="en-US" sz="2400" dirty="0">
                <a:latin typeface="Arial" panose="020B0604020202020204" pitchFamily="34" charset="0"/>
                <a:cs typeface="Arial" panose="020B0604020202020204" pitchFamily="34" charset="0"/>
              </a:rPr>
              <a:t>の寮管理システム</a:t>
            </a:r>
            <a:endParaRPr lang="vi-VN" sz="2000" b="0" i="0" dirty="0">
              <a:effectLst/>
              <a:highlight>
                <a:srgbClr val="FFFFFF"/>
              </a:highlight>
              <a:latin typeface="Arial" panose="020B0604020202020204" pitchFamily="34" charset="0"/>
            </a:endParaRPr>
          </a:p>
          <a:p>
            <a:pPr lvl="1">
              <a:buClr>
                <a:srgbClr val="FF0000"/>
              </a:buClr>
              <a:buFont typeface="System Font Regular"/>
              <a:buChar char="✗"/>
            </a:pPr>
            <a:r>
              <a:rPr lang="vi-VN" sz="2000" b="1" dirty="0">
                <a:highlight>
                  <a:srgbClr val="FFFFFF"/>
                </a:highlight>
                <a:latin typeface="Arial" panose="020B0604020202020204" pitchFamily="34" charset="0"/>
              </a:rPr>
              <a:t> </a:t>
            </a:r>
            <a:r>
              <a:rPr lang="ja-JP" altLang="en-US" sz="1600" b="1" dirty="0"/>
              <a:t>利用中の設備修理を登録する</a:t>
            </a:r>
            <a:endParaRPr lang="en-US" sz="2000" b="1" i="0" dirty="0">
              <a:effectLst/>
              <a:highlight>
                <a:srgbClr val="FFFFFF"/>
              </a:highlight>
              <a:latin typeface="Arial" panose="020B0604020202020204" pitchFamily="34" charset="0"/>
            </a:endParaRPr>
          </a:p>
          <a:p>
            <a:pPr lvl="1">
              <a:buClr>
                <a:srgbClr val="FF0000"/>
              </a:buClr>
              <a:buFont typeface="System Font Regular"/>
              <a:buChar char="✗"/>
            </a:pPr>
            <a:r>
              <a:rPr lang="ja-JP" altLang="en-US" sz="2000" b="1" dirty="0"/>
              <a:t>登録と支払い機能に集中するだけ</a:t>
            </a:r>
            <a:endParaRPr lang="en-US" sz="2000" b="1" i="0" dirty="0">
              <a:effectLst/>
              <a:highlight>
                <a:srgbClr val="FFFFFF"/>
              </a:highlight>
              <a:latin typeface="Arial" panose="020B0604020202020204" pitchFamily="34" charset="0"/>
            </a:endParaRPr>
          </a:p>
          <a:p>
            <a:r>
              <a:rPr lang="ja-JP" altLang="en-US" sz="2400" b="1" dirty="0"/>
              <a:t>カントー大学の寮管理システム</a:t>
            </a:r>
            <a:endParaRPr lang="vi-VN" sz="2000" b="0" i="0" dirty="0">
              <a:effectLst/>
              <a:highlight>
                <a:srgbClr val="FFFFFF"/>
              </a:highlight>
              <a:latin typeface="Arial" panose="020B0604020202020204" pitchFamily="34" charset="0"/>
            </a:endParaRPr>
          </a:p>
          <a:p>
            <a:pPr lvl="1">
              <a:buClr>
                <a:srgbClr val="00B050"/>
              </a:buClr>
              <a:buFont typeface="Wingdings" pitchFamily="2" charset="2"/>
              <a:buChar char="ü"/>
            </a:pPr>
            <a:r>
              <a:rPr lang="ja-JP" altLang="en-US" sz="1600" dirty="0"/>
              <a:t>利用中の設備修理を登録する部屋の状況を確認する</a:t>
            </a:r>
            <a:endParaRPr lang="en-US" altLang="ja-JP" sz="1600" dirty="0"/>
          </a:p>
          <a:p>
            <a:pPr lvl="1">
              <a:buClr>
                <a:srgbClr val="00B050"/>
              </a:buClr>
              <a:buFont typeface="Wingdings" pitchFamily="2" charset="2"/>
              <a:buChar char="ü"/>
            </a:pPr>
            <a:r>
              <a:rPr lang="ja-JP" altLang="en-US" sz="1600" dirty="0"/>
              <a:t>部屋の状況を確認する</a:t>
            </a:r>
            <a:endParaRPr lang="vi-VN" sz="2000" b="0" i="0" dirty="0">
              <a:effectLst/>
              <a:highlight>
                <a:srgbClr val="FFFFFF"/>
              </a:highlight>
              <a:latin typeface="Arial" panose="020B0604020202020204" pitchFamily="34" charset="0"/>
            </a:endParaRPr>
          </a:p>
          <a:p>
            <a:pPr lvl="1">
              <a:buClr>
                <a:srgbClr val="FF0000"/>
              </a:buClr>
              <a:buFont typeface="System Font Regular"/>
              <a:buChar char="✗"/>
            </a:pPr>
            <a:r>
              <a:rPr lang="vi-VN" sz="2000" dirty="0">
                <a:highlight>
                  <a:srgbClr val="FFFFFF"/>
                </a:highlight>
                <a:latin typeface="Arial" panose="020B0604020202020204" pitchFamily="34" charset="0"/>
                <a:cs typeface="Arial" panose="020B0604020202020204" pitchFamily="34" charset="0"/>
              </a:rPr>
              <a:t> </a:t>
            </a:r>
            <a:r>
              <a:rPr lang="ja-JP" altLang="en-US" sz="1600" dirty="0"/>
              <a:t>学生は</a:t>
            </a:r>
            <a:r>
              <a:rPr lang="en-US" altLang="ja-JP" sz="1600" dirty="0"/>
              <a:t>Google</a:t>
            </a:r>
            <a:r>
              <a:rPr lang="ja-JP" altLang="en-US" sz="1600" dirty="0"/>
              <a:t>フォームを通じて登録し、寮管理システムとは独立している </a:t>
            </a:r>
            <a:r>
              <a:rPr lang="en-US" altLang="ja-JP" sz="1600" dirty="0"/>
              <a:t>=&gt; </a:t>
            </a:r>
            <a:r>
              <a:rPr lang="ja-JP" altLang="en-US" sz="1600" dirty="0"/>
              <a:t>集計に時間がかかる</a:t>
            </a:r>
            <a:endParaRPr lang="en-US" sz="2200"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2.</a:t>
            </a:r>
            <a:r>
              <a:rPr lang="ja-JP" altLang="en-US" dirty="0"/>
              <a:t>現状調査</a:t>
            </a:r>
            <a:br>
              <a:rPr lang="en-US" altLang="ja-JP" dirty="0"/>
            </a:br>
            <a:endParaRPr lang="en-US" dirty="0"/>
          </a:p>
        </p:txBody>
      </p:sp>
      <p:pic>
        <p:nvPicPr>
          <p:cNvPr id="5" name="Picture 4" descr="A screen shot of a computer&#10;&#10;Description automatically generated">
            <a:extLst>
              <a:ext uri="{FF2B5EF4-FFF2-40B4-BE49-F238E27FC236}">
                <a16:creationId xmlns:a16="http://schemas.microsoft.com/office/drawing/2014/main" id="{D0AC7746-8106-688E-0CD1-52D42084C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65" y="4344303"/>
            <a:ext cx="3735977" cy="1776439"/>
          </a:xfrm>
          <a:prstGeom prst="rect">
            <a:avLst/>
          </a:prstGeom>
        </p:spPr>
      </p:pic>
      <p:pic>
        <p:nvPicPr>
          <p:cNvPr id="8" name="Picture 7">
            <a:extLst>
              <a:ext uri="{FF2B5EF4-FFF2-40B4-BE49-F238E27FC236}">
                <a16:creationId xmlns:a16="http://schemas.microsoft.com/office/drawing/2014/main" id="{16DC4D04-B0AD-BCEF-1DBF-706F55102CAE}"/>
              </a:ext>
            </a:extLst>
          </p:cNvPr>
          <p:cNvPicPr>
            <a:picLocks noChangeAspect="1"/>
          </p:cNvPicPr>
          <p:nvPr/>
        </p:nvPicPr>
        <p:blipFill>
          <a:blip r:embed="rId3"/>
          <a:stretch>
            <a:fillRect/>
          </a:stretch>
        </p:blipFill>
        <p:spPr>
          <a:xfrm>
            <a:off x="4728757" y="4344303"/>
            <a:ext cx="4078801" cy="1672807"/>
          </a:xfrm>
          <a:prstGeom prst="rect">
            <a:avLst/>
          </a:prstGeom>
        </p:spPr>
      </p:pic>
    </p:spTree>
    <p:extLst>
      <p:ext uri="{BB962C8B-B14F-4D97-AF65-F5344CB8AC3E}">
        <p14:creationId xmlns:p14="http://schemas.microsoft.com/office/powerpoint/2010/main" val="178197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0" y="963168"/>
            <a:ext cx="9144000" cy="5132832"/>
          </a:xfrm>
        </p:spPr>
        <p:txBody>
          <a:bodyPr/>
          <a:lstStyle/>
          <a:p>
            <a:pPr>
              <a:lnSpc>
                <a:spcPct val="150000"/>
              </a:lnSpc>
            </a:pPr>
            <a:r>
              <a:rPr lang="ja-JP" altLang="en-US" b="1" dirty="0"/>
              <a:t>プロジェクトのソリューション</a:t>
            </a:r>
            <a:br>
              <a:rPr lang="en-US" altLang="ja-JP" sz="1600" dirty="0"/>
            </a:br>
            <a:r>
              <a:rPr lang="ja-JP" altLang="en-US" sz="2000" b="1" dirty="0"/>
              <a:t>寮と学生の管理に効果的に対応する、主要な機能を完全に統合したシステムを構築する。</a:t>
            </a:r>
            <a:endParaRPr lang="en-US" dirty="0">
              <a:latin typeface="Arial" panose="020B0604020202020204" pitchFamily="34" charset="0"/>
              <a:cs typeface="Arial" panose="020B0604020202020204" pitchFamily="34" charset="0"/>
            </a:endParaRPr>
          </a:p>
          <a:p>
            <a:pPr lvl="2">
              <a:lnSpc>
                <a:spcPct val="150000"/>
              </a:lnSpc>
            </a:pPr>
            <a:r>
              <a:rPr lang="ja-JP" altLang="en-US" dirty="0"/>
              <a:t>学生</a:t>
            </a:r>
            <a:r>
              <a:rPr lang="en-US" altLang="ja-JP" dirty="0"/>
              <a:t>: </a:t>
            </a:r>
            <a:r>
              <a:rPr lang="ja-JP" altLang="en-US" dirty="0"/>
              <a:t>寮のサービスを登録し、フィードバックを行う。</a:t>
            </a:r>
            <a:endParaRPr lang="en-US" altLang="ja-JP" dirty="0"/>
          </a:p>
          <a:p>
            <a:pPr lvl="2">
              <a:lnSpc>
                <a:spcPct val="150000"/>
              </a:lnSpc>
            </a:pPr>
            <a:r>
              <a:rPr lang="ja-JP" altLang="en-US" dirty="0"/>
              <a:t>管理</a:t>
            </a:r>
            <a:r>
              <a:rPr lang="en-US" altLang="ja-JP" dirty="0"/>
              <a:t>: </a:t>
            </a:r>
            <a:r>
              <a:rPr lang="ja-JP" altLang="en-US" dirty="0"/>
              <a:t>寮の情報を追跡し、管理する。</a:t>
            </a:r>
            <a:endParaRPr lang="en-US" dirty="0">
              <a:latin typeface="Arial" panose="020B0604020202020204" pitchFamily="34" charset="0"/>
              <a:cs typeface="Arial" panose="020B0604020202020204" pitchFamily="34" charset="0"/>
            </a:endParaRPr>
          </a:p>
          <a:p>
            <a:pPr lvl="2">
              <a:lnSpc>
                <a:spcPct val="150000"/>
              </a:lnSpc>
            </a:pPr>
            <a:endParaRPr lang="en-US" dirty="0">
              <a:latin typeface="Arial" panose="020B0604020202020204" pitchFamily="34" charset="0"/>
              <a:cs typeface="Arial" panose="020B0604020202020204" pitchFamily="34" charset="0"/>
            </a:endParaRPr>
          </a:p>
          <a:p>
            <a:pPr lvl="2">
              <a:lnSpc>
                <a:spcPct val="150000"/>
              </a:lnSpc>
            </a:pPr>
            <a:endParaRPr lang="en-US" dirty="0">
              <a:latin typeface="Arial" panose="020B0604020202020204" pitchFamily="34" charset="0"/>
              <a:cs typeface="Arial" panose="020B0604020202020204" pitchFamily="34" charset="0"/>
            </a:endParaRPr>
          </a:p>
          <a:p>
            <a:pPr lvl="1">
              <a:lnSpc>
                <a:spcPct val="150000"/>
              </a:lnSpc>
            </a:pPr>
            <a:r>
              <a:rPr lang="ja-JP" altLang="en-US" dirty="0"/>
              <a:t>システムは使いやすく、インターフェースがシンプルである必要があります。</a:t>
            </a:r>
            <a:endParaRPr lang="en-US" dirty="0">
              <a:latin typeface="Arial" panose="020B0604020202020204" pitchFamily="34" charset="0"/>
              <a:cs typeface="Arial" panose="020B0604020202020204" pitchFamily="34"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2.</a:t>
            </a:r>
            <a:r>
              <a:rPr lang="ja-JP" altLang="en-US" dirty="0"/>
              <a:t>現状調査</a:t>
            </a:r>
            <a:endParaRPr lang="en-US" dirty="0"/>
          </a:p>
        </p:txBody>
      </p:sp>
    </p:spTree>
    <p:extLst>
      <p:ext uri="{BB962C8B-B14F-4D97-AF65-F5344CB8AC3E}">
        <p14:creationId xmlns:p14="http://schemas.microsoft.com/office/powerpoint/2010/main" val="2751358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a, </a:t>
            </a:r>
            <a:r>
              <a:rPr lang="ja-JP" altLang="en-US" sz="2000" b="1" dirty="0"/>
              <a:t>システム設計</a:t>
            </a:r>
            <a:endParaRPr lang="en-US" sz="2000" b="1"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3.</a:t>
            </a:r>
            <a:r>
              <a:rPr lang="ja-JP" altLang="en-US" dirty="0"/>
              <a:t>建設プロジェクトの解決策</a:t>
            </a:r>
            <a:br>
              <a:rPr lang="en-US" altLang="ja-JP" dirty="0"/>
            </a:br>
            <a:endParaRPr lang="en-US" dirty="0"/>
          </a:p>
        </p:txBody>
      </p:sp>
      <p:sp>
        <p:nvSpPr>
          <p:cNvPr id="7" name="TextBox 6">
            <a:extLst>
              <a:ext uri="{FF2B5EF4-FFF2-40B4-BE49-F238E27FC236}">
                <a16:creationId xmlns:a16="http://schemas.microsoft.com/office/drawing/2014/main" id="{62971378-5307-89EC-C95C-32B6A6D2E32C}"/>
              </a:ext>
            </a:extLst>
          </p:cNvPr>
          <p:cNvSpPr txBox="1"/>
          <p:nvPr/>
        </p:nvSpPr>
        <p:spPr>
          <a:xfrm>
            <a:off x="2955406" y="6065315"/>
            <a:ext cx="6593840" cy="369332"/>
          </a:xfrm>
          <a:prstGeom prst="rect">
            <a:avLst/>
          </a:prstGeom>
          <a:noFill/>
        </p:spPr>
        <p:txBody>
          <a:bodyPr wrap="square" rtlCol="0">
            <a:spAutoFit/>
          </a:bodyPr>
          <a:lstStyle/>
          <a:p>
            <a:r>
              <a:rPr lang="ja-JP" altLang="en-US" dirty="0"/>
              <a:t>システムの概要ユースケース図</a:t>
            </a:r>
            <a:endParaRPr lang="en-US" dirty="0"/>
          </a:p>
        </p:txBody>
      </p:sp>
      <p:pic>
        <p:nvPicPr>
          <p:cNvPr id="8" name="Picture 7">
            <a:extLst>
              <a:ext uri="{FF2B5EF4-FFF2-40B4-BE49-F238E27FC236}">
                <a16:creationId xmlns:a16="http://schemas.microsoft.com/office/drawing/2014/main" id="{9D735CCA-1D67-419C-21FB-5424660E3693}"/>
              </a:ext>
            </a:extLst>
          </p:cNvPr>
          <p:cNvPicPr>
            <a:picLocks noChangeAspect="1"/>
          </p:cNvPicPr>
          <p:nvPr/>
        </p:nvPicPr>
        <p:blipFill>
          <a:blip r:embed="rId2"/>
          <a:stretch>
            <a:fillRect/>
          </a:stretch>
        </p:blipFill>
        <p:spPr>
          <a:xfrm>
            <a:off x="234950" y="1377111"/>
            <a:ext cx="8689833" cy="4517721"/>
          </a:xfrm>
          <a:prstGeom prst="rect">
            <a:avLst/>
          </a:prstGeom>
        </p:spPr>
      </p:pic>
    </p:spTree>
    <p:extLst>
      <p:ext uri="{BB962C8B-B14F-4D97-AF65-F5344CB8AC3E}">
        <p14:creationId xmlns:p14="http://schemas.microsoft.com/office/powerpoint/2010/main" val="3581201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a, </a:t>
            </a:r>
            <a:r>
              <a:rPr lang="ja-JP" altLang="en-US" sz="1400" dirty="0"/>
              <a:t>システム設計</a:t>
            </a:r>
            <a:endParaRPr lang="en-US" sz="2000" b="1"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0D28C8A8-6212-3CD0-09BA-67FE694DC2EC}"/>
              </a:ext>
            </a:extLst>
          </p:cNvPr>
          <p:cNvSpPr>
            <a:spLocks noGrp="1"/>
          </p:cNvSpPr>
          <p:nvPr>
            <p:ph type="title"/>
          </p:nvPr>
        </p:nvSpPr>
        <p:spPr/>
        <p:txBody>
          <a:bodyPr/>
          <a:lstStyle/>
          <a:p>
            <a:r>
              <a:rPr lang="en-US" dirty="0"/>
              <a:t>3.</a:t>
            </a:r>
            <a:r>
              <a:rPr lang="ja-JP" altLang="en-US" dirty="0"/>
              <a:t>建設プロジェクトの解決策</a:t>
            </a:r>
            <a:br>
              <a:rPr lang="en-US" altLang="ja-JP" dirty="0"/>
            </a:br>
            <a:endParaRPr lang="en-US" dirty="0"/>
          </a:p>
        </p:txBody>
      </p:sp>
      <p:sp>
        <p:nvSpPr>
          <p:cNvPr id="7" name="TextBox 6">
            <a:extLst>
              <a:ext uri="{FF2B5EF4-FFF2-40B4-BE49-F238E27FC236}">
                <a16:creationId xmlns:a16="http://schemas.microsoft.com/office/drawing/2014/main" id="{62971378-5307-89EC-C95C-32B6A6D2E32C}"/>
              </a:ext>
            </a:extLst>
          </p:cNvPr>
          <p:cNvSpPr txBox="1"/>
          <p:nvPr/>
        </p:nvSpPr>
        <p:spPr>
          <a:xfrm>
            <a:off x="1140310" y="5481292"/>
            <a:ext cx="7180241" cy="400110"/>
          </a:xfrm>
          <a:prstGeom prst="rect">
            <a:avLst/>
          </a:prstGeom>
          <a:noFill/>
        </p:spPr>
        <p:txBody>
          <a:bodyPr wrap="square" rtlCol="0">
            <a:spAutoFit/>
          </a:bodyPr>
          <a:lstStyle/>
          <a:p>
            <a:pPr algn="ctr"/>
            <a:r>
              <a:rPr lang="ja-JP" altLang="en-US" sz="2000" dirty="0"/>
              <a:t>ユーザー管理機能の分解ユースケース図</a:t>
            </a:r>
            <a:endParaRPr lang="en-US" sz="20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AAE51124-290B-C1F4-F455-B9C4F0EA47A3}"/>
              </a:ext>
            </a:extLst>
          </p:cNvPr>
          <p:cNvPicPr>
            <a:picLocks noChangeAspect="1"/>
          </p:cNvPicPr>
          <p:nvPr/>
        </p:nvPicPr>
        <p:blipFill>
          <a:blip r:embed="rId2"/>
          <a:stretch>
            <a:fillRect/>
          </a:stretch>
        </p:blipFill>
        <p:spPr>
          <a:xfrm>
            <a:off x="1233021" y="1528497"/>
            <a:ext cx="6677957" cy="3801005"/>
          </a:xfrm>
          <a:prstGeom prst="rect">
            <a:avLst/>
          </a:prstGeom>
        </p:spPr>
      </p:pic>
    </p:spTree>
    <p:extLst>
      <p:ext uri="{BB962C8B-B14F-4D97-AF65-F5344CB8AC3E}">
        <p14:creationId xmlns:p14="http://schemas.microsoft.com/office/powerpoint/2010/main" val="6578060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5361</TotalTime>
  <Words>1645</Words>
  <Application>Microsoft Office PowerPoint</Application>
  <PresentationFormat>On-screen Show (4:3)</PresentationFormat>
  <Paragraphs>148</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System Font Regular</vt:lpstr>
      <vt:lpstr>Arial</vt:lpstr>
      <vt:lpstr>Calibri</vt:lpstr>
      <vt:lpstr>Lato</vt:lpstr>
      <vt:lpstr>Open Sans</vt:lpstr>
      <vt:lpstr>Times New Roman</vt:lpstr>
      <vt:lpstr>Wingdings</vt:lpstr>
      <vt:lpstr>Office Theme</vt:lpstr>
      <vt:lpstr>PowerPoint Presentation</vt:lpstr>
      <vt:lpstr>PowerPoint Presentation</vt:lpstr>
      <vt:lpstr>内容</vt:lpstr>
      <vt:lpstr>1.問題の紹介 </vt:lpstr>
      <vt:lpstr>2.現状調査 </vt:lpstr>
      <vt:lpstr>2.現状調査 </vt:lpstr>
      <vt:lpstr>2.現状調査</vt:lpstr>
      <vt:lpstr>3.建設プロジェクトの解決策 </vt:lpstr>
      <vt:lpstr>3.建設プロジェクトの解決策 </vt:lpstr>
      <vt:lpstr>3.建設プロジェクトの解決策 </vt:lpstr>
      <vt:lpstr>3.建設プロジェクトの解決策 </vt:lpstr>
      <vt:lpstr>3.建設プロジェクトの解決策</vt:lpstr>
      <vt:lpstr>3.建設プロジェクトの解決策</vt:lpstr>
      <vt:lpstr>3.建設プロジェクトの解決策</vt:lpstr>
      <vt:lpstr>3.建設プロジェクトの解決策</vt:lpstr>
      <vt:lpstr>3.建設プロジェクトの解決策</vt:lpstr>
      <vt:lpstr>4.達成結果 </vt:lpstr>
      <vt:lpstr>4.達成結果 </vt:lpstr>
      <vt:lpstr>4.達成結果 </vt:lpstr>
      <vt:lpstr>4.達成結果 </vt:lpstr>
      <vt:lpstr>4.達成結果 </vt:lpstr>
      <vt:lpstr>4. Kết quả đạt được</vt:lpstr>
      <vt:lpstr>4.達成結果 </vt:lpstr>
      <vt:lpstr>4.達成結果 </vt:lpstr>
      <vt:lpstr>4.達成結果 </vt:lpstr>
      <vt:lpstr>4.達成結果 </vt:lpstr>
      <vt:lpstr>4.達成結果 </vt:lpstr>
      <vt:lpstr>4.達成結果 </vt:lpstr>
      <vt:lpstr>4.達成結果 </vt:lpstr>
      <vt:lpstr>4.達成結果 </vt:lpstr>
      <vt:lpstr>4.達成結果 </vt:lpstr>
      <vt:lpstr>4.達成結果 </vt:lpstr>
      <vt:lpstr>5.結論と発展の方向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Huu Khai 20200310</cp:lastModifiedBy>
  <cp:revision>31</cp:revision>
  <dcterms:created xsi:type="dcterms:W3CDTF">2021-05-28T04:32:29Z</dcterms:created>
  <dcterms:modified xsi:type="dcterms:W3CDTF">2025-01-10T11:53:11Z</dcterms:modified>
</cp:coreProperties>
</file>